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8" r:id="rId4"/>
    <p:sldId id="280" r:id="rId5"/>
    <p:sldId id="279" r:id="rId6"/>
    <p:sldId id="259" r:id="rId7"/>
    <p:sldId id="260" r:id="rId8"/>
    <p:sldId id="261" r:id="rId9"/>
    <p:sldId id="262" r:id="rId10"/>
    <p:sldId id="263" r:id="rId11"/>
    <p:sldId id="264" r:id="rId12"/>
    <p:sldId id="265" r:id="rId13"/>
    <p:sldId id="266" r:id="rId14"/>
    <p:sldId id="267" r:id="rId15"/>
    <p:sldId id="275" r:id="rId16"/>
    <p:sldId id="270" r:id="rId17"/>
    <p:sldId id="271"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3" d="100"/>
          <a:sy n="93" d="100"/>
        </p:scale>
        <p:origin x="25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AEEE-9287-D611-3216-74548CC11A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E137D4-7208-7953-27A1-2526A5957A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9137C5-9F0A-8BAD-7C8B-C2527BDBF842}"/>
              </a:ext>
            </a:extLst>
          </p:cNvPr>
          <p:cNvSpPr>
            <a:spLocks noGrp="1"/>
          </p:cNvSpPr>
          <p:nvPr>
            <p:ph type="dt" sz="half" idx="10"/>
          </p:nvPr>
        </p:nvSpPr>
        <p:spPr/>
        <p:txBody>
          <a:bodyPr/>
          <a:lstStyle/>
          <a:p>
            <a:fld id="{588EBF7B-9599-45EE-A0CC-6806EE44483E}" type="datetimeFigureOut">
              <a:rPr lang="en-IN" smtClean="0"/>
              <a:t>26-09-2023</a:t>
            </a:fld>
            <a:endParaRPr lang="en-IN"/>
          </a:p>
        </p:txBody>
      </p:sp>
      <p:sp>
        <p:nvSpPr>
          <p:cNvPr id="5" name="Footer Placeholder 4">
            <a:extLst>
              <a:ext uri="{FF2B5EF4-FFF2-40B4-BE49-F238E27FC236}">
                <a16:creationId xmlns:a16="http://schemas.microsoft.com/office/drawing/2014/main" id="{0A4347EA-62F0-AD77-A109-D40B88974D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908EB3-5835-BB36-173E-74C466DB0DA8}"/>
              </a:ext>
            </a:extLst>
          </p:cNvPr>
          <p:cNvSpPr>
            <a:spLocks noGrp="1"/>
          </p:cNvSpPr>
          <p:nvPr>
            <p:ph type="sldNum" sz="quarter" idx="12"/>
          </p:nvPr>
        </p:nvSpPr>
        <p:spPr/>
        <p:txBody>
          <a:bodyPr/>
          <a:lstStyle/>
          <a:p>
            <a:fld id="{469F18A5-50D0-470F-A098-420CF2288AC7}" type="slidenum">
              <a:rPr lang="en-IN" smtClean="0"/>
              <a:t>‹#›</a:t>
            </a:fld>
            <a:endParaRPr lang="en-IN"/>
          </a:p>
        </p:txBody>
      </p:sp>
    </p:spTree>
    <p:extLst>
      <p:ext uri="{BB962C8B-B14F-4D97-AF65-F5344CB8AC3E}">
        <p14:creationId xmlns:p14="http://schemas.microsoft.com/office/powerpoint/2010/main" val="464993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49F8-26FC-8F39-68B8-59F6ABF882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45C25F-3A4B-ECBD-6CF3-798DF6DD84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D7A8D3-30E3-9DBD-0253-AF791BC79B65}"/>
              </a:ext>
            </a:extLst>
          </p:cNvPr>
          <p:cNvSpPr>
            <a:spLocks noGrp="1"/>
          </p:cNvSpPr>
          <p:nvPr>
            <p:ph type="dt" sz="half" idx="10"/>
          </p:nvPr>
        </p:nvSpPr>
        <p:spPr/>
        <p:txBody>
          <a:bodyPr/>
          <a:lstStyle/>
          <a:p>
            <a:fld id="{588EBF7B-9599-45EE-A0CC-6806EE44483E}" type="datetimeFigureOut">
              <a:rPr lang="en-IN" smtClean="0"/>
              <a:t>26-09-2023</a:t>
            </a:fld>
            <a:endParaRPr lang="en-IN"/>
          </a:p>
        </p:txBody>
      </p:sp>
      <p:sp>
        <p:nvSpPr>
          <p:cNvPr id="5" name="Footer Placeholder 4">
            <a:extLst>
              <a:ext uri="{FF2B5EF4-FFF2-40B4-BE49-F238E27FC236}">
                <a16:creationId xmlns:a16="http://schemas.microsoft.com/office/drawing/2014/main" id="{BD51A4B7-474D-32FD-D697-466F5097A4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16E8C7-984F-2766-BA16-7B067D73DAD9}"/>
              </a:ext>
            </a:extLst>
          </p:cNvPr>
          <p:cNvSpPr>
            <a:spLocks noGrp="1"/>
          </p:cNvSpPr>
          <p:nvPr>
            <p:ph type="sldNum" sz="quarter" idx="12"/>
          </p:nvPr>
        </p:nvSpPr>
        <p:spPr/>
        <p:txBody>
          <a:bodyPr/>
          <a:lstStyle/>
          <a:p>
            <a:fld id="{469F18A5-50D0-470F-A098-420CF2288AC7}" type="slidenum">
              <a:rPr lang="en-IN" smtClean="0"/>
              <a:t>‹#›</a:t>
            </a:fld>
            <a:endParaRPr lang="en-IN"/>
          </a:p>
        </p:txBody>
      </p:sp>
    </p:spTree>
    <p:extLst>
      <p:ext uri="{BB962C8B-B14F-4D97-AF65-F5344CB8AC3E}">
        <p14:creationId xmlns:p14="http://schemas.microsoft.com/office/powerpoint/2010/main" val="338085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FC293D-BE28-F7EC-4BF8-07DA6C25A5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A1AEB8-7CC4-7A41-C91B-A20D5251E6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7D0F82-1B85-3ABB-C3CC-7063553ABC0E}"/>
              </a:ext>
            </a:extLst>
          </p:cNvPr>
          <p:cNvSpPr>
            <a:spLocks noGrp="1"/>
          </p:cNvSpPr>
          <p:nvPr>
            <p:ph type="dt" sz="half" idx="10"/>
          </p:nvPr>
        </p:nvSpPr>
        <p:spPr/>
        <p:txBody>
          <a:bodyPr/>
          <a:lstStyle/>
          <a:p>
            <a:fld id="{588EBF7B-9599-45EE-A0CC-6806EE44483E}" type="datetimeFigureOut">
              <a:rPr lang="en-IN" smtClean="0"/>
              <a:t>26-09-2023</a:t>
            </a:fld>
            <a:endParaRPr lang="en-IN"/>
          </a:p>
        </p:txBody>
      </p:sp>
      <p:sp>
        <p:nvSpPr>
          <p:cNvPr id="5" name="Footer Placeholder 4">
            <a:extLst>
              <a:ext uri="{FF2B5EF4-FFF2-40B4-BE49-F238E27FC236}">
                <a16:creationId xmlns:a16="http://schemas.microsoft.com/office/drawing/2014/main" id="{1144FB36-AAC0-713E-E60C-9D4CDB5BBA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1D42FC-B5C8-D142-58E0-33FDF99B7379}"/>
              </a:ext>
            </a:extLst>
          </p:cNvPr>
          <p:cNvSpPr>
            <a:spLocks noGrp="1"/>
          </p:cNvSpPr>
          <p:nvPr>
            <p:ph type="sldNum" sz="quarter" idx="12"/>
          </p:nvPr>
        </p:nvSpPr>
        <p:spPr/>
        <p:txBody>
          <a:bodyPr/>
          <a:lstStyle/>
          <a:p>
            <a:fld id="{469F18A5-50D0-470F-A098-420CF2288AC7}" type="slidenum">
              <a:rPr lang="en-IN" smtClean="0"/>
              <a:t>‹#›</a:t>
            </a:fld>
            <a:endParaRPr lang="en-IN"/>
          </a:p>
        </p:txBody>
      </p:sp>
    </p:spTree>
    <p:extLst>
      <p:ext uri="{BB962C8B-B14F-4D97-AF65-F5344CB8AC3E}">
        <p14:creationId xmlns:p14="http://schemas.microsoft.com/office/powerpoint/2010/main" val="399893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E2F6-4914-57D7-3242-469B31A739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2CC510-2ADA-2BEF-BA35-D2E8C71821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219C57-D32C-EF4E-F4FB-E6425B9BF716}"/>
              </a:ext>
            </a:extLst>
          </p:cNvPr>
          <p:cNvSpPr>
            <a:spLocks noGrp="1"/>
          </p:cNvSpPr>
          <p:nvPr>
            <p:ph type="dt" sz="half" idx="10"/>
          </p:nvPr>
        </p:nvSpPr>
        <p:spPr/>
        <p:txBody>
          <a:bodyPr/>
          <a:lstStyle/>
          <a:p>
            <a:fld id="{588EBF7B-9599-45EE-A0CC-6806EE44483E}" type="datetimeFigureOut">
              <a:rPr lang="en-IN" smtClean="0"/>
              <a:t>26-09-2023</a:t>
            </a:fld>
            <a:endParaRPr lang="en-IN"/>
          </a:p>
        </p:txBody>
      </p:sp>
      <p:sp>
        <p:nvSpPr>
          <p:cNvPr id="5" name="Footer Placeholder 4">
            <a:extLst>
              <a:ext uri="{FF2B5EF4-FFF2-40B4-BE49-F238E27FC236}">
                <a16:creationId xmlns:a16="http://schemas.microsoft.com/office/drawing/2014/main" id="{D79128DA-B193-33C6-410D-C900842439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A4E344-300C-D8AB-32A8-5229A754710E}"/>
              </a:ext>
            </a:extLst>
          </p:cNvPr>
          <p:cNvSpPr>
            <a:spLocks noGrp="1"/>
          </p:cNvSpPr>
          <p:nvPr>
            <p:ph type="sldNum" sz="quarter" idx="12"/>
          </p:nvPr>
        </p:nvSpPr>
        <p:spPr/>
        <p:txBody>
          <a:bodyPr/>
          <a:lstStyle/>
          <a:p>
            <a:fld id="{469F18A5-50D0-470F-A098-420CF2288AC7}" type="slidenum">
              <a:rPr lang="en-IN" smtClean="0"/>
              <a:t>‹#›</a:t>
            </a:fld>
            <a:endParaRPr lang="en-IN"/>
          </a:p>
        </p:txBody>
      </p:sp>
    </p:spTree>
    <p:extLst>
      <p:ext uri="{BB962C8B-B14F-4D97-AF65-F5344CB8AC3E}">
        <p14:creationId xmlns:p14="http://schemas.microsoft.com/office/powerpoint/2010/main" val="77954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13BA-0A21-14AE-8455-2D685BB1A2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BADCF57-7351-13DE-8727-50CDDF7272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04D6EB-7479-CF63-A3EE-6D4F0E865F67}"/>
              </a:ext>
            </a:extLst>
          </p:cNvPr>
          <p:cNvSpPr>
            <a:spLocks noGrp="1"/>
          </p:cNvSpPr>
          <p:nvPr>
            <p:ph type="dt" sz="half" idx="10"/>
          </p:nvPr>
        </p:nvSpPr>
        <p:spPr/>
        <p:txBody>
          <a:bodyPr/>
          <a:lstStyle/>
          <a:p>
            <a:fld id="{588EBF7B-9599-45EE-A0CC-6806EE44483E}" type="datetimeFigureOut">
              <a:rPr lang="en-IN" smtClean="0"/>
              <a:t>26-09-2023</a:t>
            </a:fld>
            <a:endParaRPr lang="en-IN"/>
          </a:p>
        </p:txBody>
      </p:sp>
      <p:sp>
        <p:nvSpPr>
          <p:cNvPr id="5" name="Footer Placeholder 4">
            <a:extLst>
              <a:ext uri="{FF2B5EF4-FFF2-40B4-BE49-F238E27FC236}">
                <a16:creationId xmlns:a16="http://schemas.microsoft.com/office/drawing/2014/main" id="{61329E15-CA35-55E5-BD31-85D9A67F75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0328D6-C449-E2DF-BB7B-809173184C2A}"/>
              </a:ext>
            </a:extLst>
          </p:cNvPr>
          <p:cNvSpPr>
            <a:spLocks noGrp="1"/>
          </p:cNvSpPr>
          <p:nvPr>
            <p:ph type="sldNum" sz="quarter" idx="12"/>
          </p:nvPr>
        </p:nvSpPr>
        <p:spPr/>
        <p:txBody>
          <a:bodyPr/>
          <a:lstStyle/>
          <a:p>
            <a:fld id="{469F18A5-50D0-470F-A098-420CF2288AC7}" type="slidenum">
              <a:rPr lang="en-IN" smtClean="0"/>
              <a:t>‹#›</a:t>
            </a:fld>
            <a:endParaRPr lang="en-IN"/>
          </a:p>
        </p:txBody>
      </p:sp>
    </p:spTree>
    <p:extLst>
      <p:ext uri="{BB962C8B-B14F-4D97-AF65-F5344CB8AC3E}">
        <p14:creationId xmlns:p14="http://schemas.microsoft.com/office/powerpoint/2010/main" val="131687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2058-B363-3695-E671-CA6D5E6538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56DEE2-7B58-AE5B-0E80-37986DDC22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408FADB-BA7E-2392-4E71-778A394BE9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076284B-E442-E6C1-09B6-28CB901438E9}"/>
              </a:ext>
            </a:extLst>
          </p:cNvPr>
          <p:cNvSpPr>
            <a:spLocks noGrp="1"/>
          </p:cNvSpPr>
          <p:nvPr>
            <p:ph type="dt" sz="half" idx="10"/>
          </p:nvPr>
        </p:nvSpPr>
        <p:spPr/>
        <p:txBody>
          <a:bodyPr/>
          <a:lstStyle/>
          <a:p>
            <a:fld id="{588EBF7B-9599-45EE-A0CC-6806EE44483E}" type="datetimeFigureOut">
              <a:rPr lang="en-IN" smtClean="0"/>
              <a:t>26-09-2023</a:t>
            </a:fld>
            <a:endParaRPr lang="en-IN"/>
          </a:p>
        </p:txBody>
      </p:sp>
      <p:sp>
        <p:nvSpPr>
          <p:cNvPr id="6" name="Footer Placeholder 5">
            <a:extLst>
              <a:ext uri="{FF2B5EF4-FFF2-40B4-BE49-F238E27FC236}">
                <a16:creationId xmlns:a16="http://schemas.microsoft.com/office/drawing/2014/main" id="{D0BB0290-23F8-7399-7CB2-34298D5E3E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121E8D-63B8-9DDB-E024-D81B39E3341D}"/>
              </a:ext>
            </a:extLst>
          </p:cNvPr>
          <p:cNvSpPr>
            <a:spLocks noGrp="1"/>
          </p:cNvSpPr>
          <p:nvPr>
            <p:ph type="sldNum" sz="quarter" idx="12"/>
          </p:nvPr>
        </p:nvSpPr>
        <p:spPr/>
        <p:txBody>
          <a:bodyPr/>
          <a:lstStyle/>
          <a:p>
            <a:fld id="{469F18A5-50D0-470F-A098-420CF2288AC7}" type="slidenum">
              <a:rPr lang="en-IN" smtClean="0"/>
              <a:t>‹#›</a:t>
            </a:fld>
            <a:endParaRPr lang="en-IN"/>
          </a:p>
        </p:txBody>
      </p:sp>
    </p:spTree>
    <p:extLst>
      <p:ext uri="{BB962C8B-B14F-4D97-AF65-F5344CB8AC3E}">
        <p14:creationId xmlns:p14="http://schemas.microsoft.com/office/powerpoint/2010/main" val="3871303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26CB-06EC-42AC-EAFA-A4DE4322D7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225B5B-A644-F9CE-7CD0-B321655262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756C30-279A-1335-E1E9-1C1CAA5AED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4FA0125-911A-678E-77DC-7F138C3210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8F683B-2BA8-B2F4-5ACF-24B3CA6048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4208457-3097-3250-5D3C-A2AB1A07D7AA}"/>
              </a:ext>
            </a:extLst>
          </p:cNvPr>
          <p:cNvSpPr>
            <a:spLocks noGrp="1"/>
          </p:cNvSpPr>
          <p:nvPr>
            <p:ph type="dt" sz="half" idx="10"/>
          </p:nvPr>
        </p:nvSpPr>
        <p:spPr/>
        <p:txBody>
          <a:bodyPr/>
          <a:lstStyle/>
          <a:p>
            <a:fld id="{588EBF7B-9599-45EE-A0CC-6806EE44483E}" type="datetimeFigureOut">
              <a:rPr lang="en-IN" smtClean="0"/>
              <a:t>26-09-2023</a:t>
            </a:fld>
            <a:endParaRPr lang="en-IN"/>
          </a:p>
        </p:txBody>
      </p:sp>
      <p:sp>
        <p:nvSpPr>
          <p:cNvPr id="8" name="Footer Placeholder 7">
            <a:extLst>
              <a:ext uri="{FF2B5EF4-FFF2-40B4-BE49-F238E27FC236}">
                <a16:creationId xmlns:a16="http://schemas.microsoft.com/office/drawing/2014/main" id="{EADEDB58-3AE3-C0F9-6963-3EC99ABED9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39C7B8-2994-E5B1-E428-857243CD4372}"/>
              </a:ext>
            </a:extLst>
          </p:cNvPr>
          <p:cNvSpPr>
            <a:spLocks noGrp="1"/>
          </p:cNvSpPr>
          <p:nvPr>
            <p:ph type="sldNum" sz="quarter" idx="12"/>
          </p:nvPr>
        </p:nvSpPr>
        <p:spPr/>
        <p:txBody>
          <a:bodyPr/>
          <a:lstStyle/>
          <a:p>
            <a:fld id="{469F18A5-50D0-470F-A098-420CF2288AC7}" type="slidenum">
              <a:rPr lang="en-IN" smtClean="0"/>
              <a:t>‹#›</a:t>
            </a:fld>
            <a:endParaRPr lang="en-IN"/>
          </a:p>
        </p:txBody>
      </p:sp>
    </p:spTree>
    <p:extLst>
      <p:ext uri="{BB962C8B-B14F-4D97-AF65-F5344CB8AC3E}">
        <p14:creationId xmlns:p14="http://schemas.microsoft.com/office/powerpoint/2010/main" val="1220723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88182-1368-89A2-97D1-AA8F60F8BD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15567F-73C0-B93C-F674-CD33766AE884}"/>
              </a:ext>
            </a:extLst>
          </p:cNvPr>
          <p:cNvSpPr>
            <a:spLocks noGrp="1"/>
          </p:cNvSpPr>
          <p:nvPr>
            <p:ph type="dt" sz="half" idx="10"/>
          </p:nvPr>
        </p:nvSpPr>
        <p:spPr/>
        <p:txBody>
          <a:bodyPr/>
          <a:lstStyle/>
          <a:p>
            <a:fld id="{588EBF7B-9599-45EE-A0CC-6806EE44483E}" type="datetimeFigureOut">
              <a:rPr lang="en-IN" smtClean="0"/>
              <a:t>26-09-2023</a:t>
            </a:fld>
            <a:endParaRPr lang="en-IN"/>
          </a:p>
        </p:txBody>
      </p:sp>
      <p:sp>
        <p:nvSpPr>
          <p:cNvPr id="4" name="Footer Placeholder 3">
            <a:extLst>
              <a:ext uri="{FF2B5EF4-FFF2-40B4-BE49-F238E27FC236}">
                <a16:creationId xmlns:a16="http://schemas.microsoft.com/office/drawing/2014/main" id="{F01A0670-7D40-9AB4-C6F1-D30191F186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3712FE9-DCF6-FEAB-E903-CCC8C33877FE}"/>
              </a:ext>
            </a:extLst>
          </p:cNvPr>
          <p:cNvSpPr>
            <a:spLocks noGrp="1"/>
          </p:cNvSpPr>
          <p:nvPr>
            <p:ph type="sldNum" sz="quarter" idx="12"/>
          </p:nvPr>
        </p:nvSpPr>
        <p:spPr/>
        <p:txBody>
          <a:bodyPr/>
          <a:lstStyle/>
          <a:p>
            <a:fld id="{469F18A5-50D0-470F-A098-420CF2288AC7}" type="slidenum">
              <a:rPr lang="en-IN" smtClean="0"/>
              <a:t>‹#›</a:t>
            </a:fld>
            <a:endParaRPr lang="en-IN"/>
          </a:p>
        </p:txBody>
      </p:sp>
    </p:spTree>
    <p:extLst>
      <p:ext uri="{BB962C8B-B14F-4D97-AF65-F5344CB8AC3E}">
        <p14:creationId xmlns:p14="http://schemas.microsoft.com/office/powerpoint/2010/main" val="2361363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1180D4-6C5C-B48D-13A0-D6B8F2338EB5}"/>
              </a:ext>
            </a:extLst>
          </p:cNvPr>
          <p:cNvSpPr>
            <a:spLocks noGrp="1"/>
          </p:cNvSpPr>
          <p:nvPr>
            <p:ph type="dt" sz="half" idx="10"/>
          </p:nvPr>
        </p:nvSpPr>
        <p:spPr/>
        <p:txBody>
          <a:bodyPr/>
          <a:lstStyle/>
          <a:p>
            <a:fld id="{588EBF7B-9599-45EE-A0CC-6806EE44483E}" type="datetimeFigureOut">
              <a:rPr lang="en-IN" smtClean="0"/>
              <a:t>26-09-2023</a:t>
            </a:fld>
            <a:endParaRPr lang="en-IN"/>
          </a:p>
        </p:txBody>
      </p:sp>
      <p:sp>
        <p:nvSpPr>
          <p:cNvPr id="3" name="Footer Placeholder 2">
            <a:extLst>
              <a:ext uri="{FF2B5EF4-FFF2-40B4-BE49-F238E27FC236}">
                <a16:creationId xmlns:a16="http://schemas.microsoft.com/office/drawing/2014/main" id="{E6138BA3-6D93-4346-0E14-181ECD02B0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918D38A-2486-76AC-8553-F344C57B3184}"/>
              </a:ext>
            </a:extLst>
          </p:cNvPr>
          <p:cNvSpPr>
            <a:spLocks noGrp="1"/>
          </p:cNvSpPr>
          <p:nvPr>
            <p:ph type="sldNum" sz="quarter" idx="12"/>
          </p:nvPr>
        </p:nvSpPr>
        <p:spPr/>
        <p:txBody>
          <a:bodyPr/>
          <a:lstStyle/>
          <a:p>
            <a:fld id="{469F18A5-50D0-470F-A098-420CF2288AC7}" type="slidenum">
              <a:rPr lang="en-IN" smtClean="0"/>
              <a:t>‹#›</a:t>
            </a:fld>
            <a:endParaRPr lang="en-IN"/>
          </a:p>
        </p:txBody>
      </p:sp>
    </p:spTree>
    <p:extLst>
      <p:ext uri="{BB962C8B-B14F-4D97-AF65-F5344CB8AC3E}">
        <p14:creationId xmlns:p14="http://schemas.microsoft.com/office/powerpoint/2010/main" val="715764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C3910-A4F4-153E-4329-EC26ED45D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E4EBAF-6C1A-CC66-0EC7-3651AE7F93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701FA5-64BF-FEAE-18F1-ABC6C8CC7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91824C-5477-E5D6-EB25-491A83996037}"/>
              </a:ext>
            </a:extLst>
          </p:cNvPr>
          <p:cNvSpPr>
            <a:spLocks noGrp="1"/>
          </p:cNvSpPr>
          <p:nvPr>
            <p:ph type="dt" sz="half" idx="10"/>
          </p:nvPr>
        </p:nvSpPr>
        <p:spPr/>
        <p:txBody>
          <a:bodyPr/>
          <a:lstStyle/>
          <a:p>
            <a:fld id="{588EBF7B-9599-45EE-A0CC-6806EE44483E}" type="datetimeFigureOut">
              <a:rPr lang="en-IN" smtClean="0"/>
              <a:t>26-09-2023</a:t>
            </a:fld>
            <a:endParaRPr lang="en-IN"/>
          </a:p>
        </p:txBody>
      </p:sp>
      <p:sp>
        <p:nvSpPr>
          <p:cNvPr id="6" name="Footer Placeholder 5">
            <a:extLst>
              <a:ext uri="{FF2B5EF4-FFF2-40B4-BE49-F238E27FC236}">
                <a16:creationId xmlns:a16="http://schemas.microsoft.com/office/drawing/2014/main" id="{C8F12C18-9538-D35B-1A47-D11B6A61A2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4C6B9A-A419-88E3-D6AD-29587D27CD60}"/>
              </a:ext>
            </a:extLst>
          </p:cNvPr>
          <p:cNvSpPr>
            <a:spLocks noGrp="1"/>
          </p:cNvSpPr>
          <p:nvPr>
            <p:ph type="sldNum" sz="quarter" idx="12"/>
          </p:nvPr>
        </p:nvSpPr>
        <p:spPr/>
        <p:txBody>
          <a:bodyPr/>
          <a:lstStyle/>
          <a:p>
            <a:fld id="{469F18A5-50D0-470F-A098-420CF2288AC7}" type="slidenum">
              <a:rPr lang="en-IN" smtClean="0"/>
              <a:t>‹#›</a:t>
            </a:fld>
            <a:endParaRPr lang="en-IN"/>
          </a:p>
        </p:txBody>
      </p:sp>
    </p:spTree>
    <p:extLst>
      <p:ext uri="{BB962C8B-B14F-4D97-AF65-F5344CB8AC3E}">
        <p14:creationId xmlns:p14="http://schemas.microsoft.com/office/powerpoint/2010/main" val="2897114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10A8D-6148-720D-2397-9F71CCEA0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F85B91-462E-D8D9-7B5A-8892DA150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19E90CC-BD3F-064E-9579-DAF3770BEE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BA5833-F5E0-D9B7-D973-7474CA9341A1}"/>
              </a:ext>
            </a:extLst>
          </p:cNvPr>
          <p:cNvSpPr>
            <a:spLocks noGrp="1"/>
          </p:cNvSpPr>
          <p:nvPr>
            <p:ph type="dt" sz="half" idx="10"/>
          </p:nvPr>
        </p:nvSpPr>
        <p:spPr/>
        <p:txBody>
          <a:bodyPr/>
          <a:lstStyle/>
          <a:p>
            <a:fld id="{588EBF7B-9599-45EE-A0CC-6806EE44483E}" type="datetimeFigureOut">
              <a:rPr lang="en-IN" smtClean="0"/>
              <a:t>26-09-2023</a:t>
            </a:fld>
            <a:endParaRPr lang="en-IN"/>
          </a:p>
        </p:txBody>
      </p:sp>
      <p:sp>
        <p:nvSpPr>
          <p:cNvPr id="6" name="Footer Placeholder 5">
            <a:extLst>
              <a:ext uri="{FF2B5EF4-FFF2-40B4-BE49-F238E27FC236}">
                <a16:creationId xmlns:a16="http://schemas.microsoft.com/office/drawing/2014/main" id="{66B0DF01-50C1-249D-7CC5-11C399BAFC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18CA0A-6801-A9A0-AC91-75C134A19A3D}"/>
              </a:ext>
            </a:extLst>
          </p:cNvPr>
          <p:cNvSpPr>
            <a:spLocks noGrp="1"/>
          </p:cNvSpPr>
          <p:nvPr>
            <p:ph type="sldNum" sz="quarter" idx="12"/>
          </p:nvPr>
        </p:nvSpPr>
        <p:spPr/>
        <p:txBody>
          <a:bodyPr/>
          <a:lstStyle/>
          <a:p>
            <a:fld id="{469F18A5-50D0-470F-A098-420CF2288AC7}" type="slidenum">
              <a:rPr lang="en-IN" smtClean="0"/>
              <a:t>‹#›</a:t>
            </a:fld>
            <a:endParaRPr lang="en-IN"/>
          </a:p>
        </p:txBody>
      </p:sp>
    </p:spTree>
    <p:extLst>
      <p:ext uri="{BB962C8B-B14F-4D97-AF65-F5344CB8AC3E}">
        <p14:creationId xmlns:p14="http://schemas.microsoft.com/office/powerpoint/2010/main" val="671676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F7747F-C29C-356E-6A28-53D237AB54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0935E0-A32F-A839-B598-282745FF0F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7AABAD-7BF7-A3FD-E454-1813B9BE32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EBF7B-9599-45EE-A0CC-6806EE44483E}" type="datetimeFigureOut">
              <a:rPr lang="en-IN" smtClean="0"/>
              <a:t>26-09-2023</a:t>
            </a:fld>
            <a:endParaRPr lang="en-IN"/>
          </a:p>
        </p:txBody>
      </p:sp>
      <p:sp>
        <p:nvSpPr>
          <p:cNvPr id="5" name="Footer Placeholder 4">
            <a:extLst>
              <a:ext uri="{FF2B5EF4-FFF2-40B4-BE49-F238E27FC236}">
                <a16:creationId xmlns:a16="http://schemas.microsoft.com/office/drawing/2014/main" id="{1686DC8B-AA58-FDFA-BD3E-1AACC2BF58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B71E23B-7980-C8A7-0A4F-3F7152DAC8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F18A5-50D0-470F-A098-420CF2288AC7}" type="slidenum">
              <a:rPr lang="en-IN" smtClean="0"/>
              <a:t>‹#›</a:t>
            </a:fld>
            <a:endParaRPr lang="en-IN"/>
          </a:p>
        </p:txBody>
      </p:sp>
    </p:spTree>
    <p:extLst>
      <p:ext uri="{BB962C8B-B14F-4D97-AF65-F5344CB8AC3E}">
        <p14:creationId xmlns:p14="http://schemas.microsoft.com/office/powerpoint/2010/main" val="1510418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C23C63A3-C9CE-FF50-6393-841DB65505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287" y="4363095"/>
            <a:ext cx="11795426" cy="1863969"/>
          </a:xfrm>
          <a:prstGeom prst="rect">
            <a:avLst/>
          </a:prstGeom>
        </p:spPr>
      </p:pic>
      <p:pic>
        <p:nvPicPr>
          <p:cNvPr id="6" name="Picture 5" descr="A picture containing text, sign, outdoor&#10;&#10;Description automatically generated">
            <a:extLst>
              <a:ext uri="{FF2B5EF4-FFF2-40B4-BE49-F238E27FC236}">
                <a16:creationId xmlns:a16="http://schemas.microsoft.com/office/drawing/2014/main" id="{E43FDD33-16AB-4388-9F7A-C5CC43E623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829" y="82565"/>
            <a:ext cx="876170" cy="1491678"/>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EF417EB-C15B-9C79-3C77-732C4090D1C4}"/>
              </a:ext>
            </a:extLst>
          </p:cNvPr>
          <p:cNvPicPr>
            <a:picLocks noChangeAspect="1"/>
          </p:cNvPicPr>
          <p:nvPr/>
        </p:nvPicPr>
        <p:blipFill>
          <a:blip r:embed="rId4"/>
          <a:stretch>
            <a:fillRect/>
          </a:stretch>
        </p:blipFill>
        <p:spPr>
          <a:xfrm>
            <a:off x="2678430" y="1756301"/>
            <a:ext cx="6835140" cy="2936138"/>
          </a:xfrm>
          <a:prstGeom prst="rect">
            <a:avLst/>
          </a:prstGeom>
        </p:spPr>
      </p:pic>
      <p:pic>
        <p:nvPicPr>
          <p:cNvPr id="3074" name="Picture 2" descr="UPES Logo without Tagline">
            <a:extLst>
              <a:ext uri="{FF2B5EF4-FFF2-40B4-BE49-F238E27FC236}">
                <a16:creationId xmlns:a16="http://schemas.microsoft.com/office/drawing/2014/main" id="{5A916332-1A53-67D1-9A31-9C4CD8EA93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8443" y="-3191"/>
            <a:ext cx="1890584" cy="63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935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4673-FEC9-0CA8-A8E3-562B92DDDF22}"/>
              </a:ext>
            </a:extLst>
          </p:cNvPr>
          <p:cNvSpPr>
            <a:spLocks noGrp="1"/>
          </p:cNvSpPr>
          <p:nvPr>
            <p:ph type="title"/>
          </p:nvPr>
        </p:nvSpPr>
        <p:spPr>
          <a:xfrm>
            <a:off x="470737" y="365125"/>
            <a:ext cx="10883063" cy="1325563"/>
          </a:xfrm>
        </p:spPr>
        <p:txBody>
          <a:bodyPr>
            <a:normAutofit/>
          </a:bodyPr>
          <a:lstStyle/>
          <a:p>
            <a:r>
              <a:rPr lang="en-US" u="sng" dirty="0">
                <a:latin typeface="Times New Roman" panose="02020603050405020304" pitchFamily="18" charset="0"/>
                <a:cs typeface="Times New Roman" panose="02020603050405020304" pitchFamily="18" charset="0"/>
              </a:rPr>
              <a:t>REASERCH METHODOLOGY</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473838-F2C1-F307-3F3C-7903198F3F9C}"/>
              </a:ext>
            </a:extLst>
          </p:cNvPr>
          <p:cNvSpPr>
            <a:spLocks noGrp="1"/>
          </p:cNvSpPr>
          <p:nvPr>
            <p:ph sz="half" idx="1"/>
          </p:nvPr>
        </p:nvSpPr>
        <p:spPr>
          <a:xfrm>
            <a:off x="148281" y="1825625"/>
            <a:ext cx="6845643" cy="4023240"/>
          </a:xfrm>
        </p:spPr>
        <p:txBody>
          <a:bodyPr>
            <a:normAutofit/>
          </a:bodyPr>
          <a:lstStyle/>
          <a:p>
            <a:pPr algn="just"/>
            <a:r>
              <a:rPr lang="en-US" sz="2400" b="0" i="0" dirty="0">
                <a:effectLst/>
                <a:latin typeface="Times New Roman" panose="02020603050405020304" pitchFamily="18" charset="0"/>
                <a:cs typeface="Times New Roman" panose="02020603050405020304" pitchFamily="18" charset="0"/>
              </a:rPr>
              <a:t>Our research methodology for apple leaf disease detection combines image processing techniques and machine learning. We collect a diverse dataset, extract features (color, texture, shape, size) using image processing, and train a </a:t>
            </a:r>
            <a:r>
              <a:rPr lang="id-ID" sz="2400" dirty="0">
                <a:latin typeface="Times New Roman" panose="02020603050405020304" pitchFamily="18" charset="0"/>
                <a:cs typeface="Times New Roman" panose="02020603050405020304" pitchFamily="18" charset="0"/>
              </a:rPr>
              <a:t>machine learing</a:t>
            </a:r>
            <a:r>
              <a:rPr lang="en-US" sz="2400" b="0" i="0" dirty="0">
                <a:effectLst/>
                <a:latin typeface="Times New Roman" panose="02020603050405020304" pitchFamily="18" charset="0"/>
                <a:cs typeface="Times New Roman" panose="02020603050405020304" pitchFamily="18" charset="0"/>
              </a:rPr>
              <a:t> model to classify healthy and diseased leaves.</a:t>
            </a:r>
          </a:p>
          <a:p>
            <a:pPr algn="just"/>
            <a:r>
              <a:rPr lang="en-US" sz="2400" b="0" i="0" dirty="0">
                <a:effectLst/>
                <a:latin typeface="Times New Roman" panose="02020603050405020304" pitchFamily="18" charset="0"/>
                <a:cs typeface="Times New Roman" panose="02020603050405020304" pitchFamily="18" charset="0"/>
              </a:rPr>
              <a:t>To assess performance, we use a separate test dataset, measuring accuracy, precision, recall, and F1-score, while also fine-tuning the model and optimizing hyperparameters for improved results.</a:t>
            </a:r>
          </a:p>
          <a:p>
            <a:pPr algn="just"/>
            <a:endParaRPr lang="en-IN" sz="2400" dirty="0">
              <a:latin typeface="Times New Roman" panose="02020603050405020304" pitchFamily="18" charset="0"/>
              <a:cs typeface="Times New Roman" panose="02020603050405020304" pitchFamily="18" charset="0"/>
            </a:endParaRPr>
          </a:p>
        </p:txBody>
      </p:sp>
      <p:pic>
        <p:nvPicPr>
          <p:cNvPr id="14" name="Content Placeholder 13">
            <a:extLst>
              <a:ext uri="{FF2B5EF4-FFF2-40B4-BE49-F238E27FC236}">
                <a16:creationId xmlns:a16="http://schemas.microsoft.com/office/drawing/2014/main" id="{5E2EE9E7-15C4-9DA0-5411-2F972788306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69925" y="1690688"/>
            <a:ext cx="435133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8448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4673-FEC9-0CA8-A8E3-562B92DDDF22}"/>
              </a:ext>
            </a:extLst>
          </p:cNvPr>
          <p:cNvSpPr>
            <a:spLocks noGrp="1"/>
          </p:cNvSpPr>
          <p:nvPr>
            <p:ph type="title"/>
          </p:nvPr>
        </p:nvSpPr>
        <p:spPr>
          <a:xfrm>
            <a:off x="527222" y="365125"/>
            <a:ext cx="10826578" cy="1325563"/>
          </a:xfrm>
        </p:spPr>
        <p:txBody>
          <a:bodyPr>
            <a:normAutofit/>
          </a:bodyPr>
          <a:lstStyle/>
          <a:p>
            <a:r>
              <a:rPr lang="en-US" u="sng" dirty="0">
                <a:latin typeface="Times New Roman" panose="02020603050405020304" pitchFamily="18" charset="0"/>
                <a:cs typeface="Times New Roman" panose="02020603050405020304" pitchFamily="18" charset="0"/>
              </a:rPr>
              <a:t>PROPOSED METHODOLOGY</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473838-F2C1-F307-3F3C-7903198F3F9C}"/>
              </a:ext>
            </a:extLst>
          </p:cNvPr>
          <p:cNvSpPr>
            <a:spLocks noGrp="1"/>
          </p:cNvSpPr>
          <p:nvPr>
            <p:ph sz="half" idx="1"/>
          </p:nvPr>
        </p:nvSpPr>
        <p:spPr>
          <a:xfrm>
            <a:off x="156518" y="2229279"/>
            <a:ext cx="6977449" cy="3545445"/>
          </a:xfrm>
        </p:spPr>
        <p:txBody>
          <a:bodyPr>
            <a:normAutofit/>
          </a:bodyPr>
          <a:lstStyle/>
          <a:p>
            <a:pPr algn="just"/>
            <a:r>
              <a:rPr lang="en-US" sz="2400" b="0" i="0" dirty="0">
                <a:effectLst/>
                <a:latin typeface="Times New Roman" panose="02020603050405020304" pitchFamily="18" charset="0"/>
                <a:cs typeface="Times New Roman" panose="02020603050405020304" pitchFamily="18" charset="0"/>
              </a:rPr>
              <a:t>Our proposed methodology for apple leaf disease detection utilizes machine learning algorithms to analyze images of apple leaves. We’ll </a:t>
            </a:r>
            <a:r>
              <a:rPr lang="id-ID" sz="2400" b="0" i="0">
                <a:effectLst/>
                <a:latin typeface="Times New Roman" panose="02020603050405020304" pitchFamily="18" charset="0"/>
                <a:cs typeface="Times New Roman" panose="02020603050405020304" pitchFamily="18" charset="0"/>
              </a:rPr>
              <a:t>se</a:t>
            </a:r>
            <a:r>
              <a:rPr lang="id-ID" sz="2400" b="0" i="0" dirty="0">
                <a:effectLst/>
                <a:latin typeface="Times New Roman" panose="02020603050405020304" pitchFamily="18" charset="0"/>
                <a:cs typeface="Times New Roman" panose="02020603050405020304" pitchFamily="18" charset="0"/>
              </a:rPr>
              <a:t>e</a:t>
            </a:r>
            <a:r>
              <a:rPr lang="en-US" sz="2400" b="0" i="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a dataset of healthy and diseased apple leaf images for training and fine-tuning the system.</a:t>
            </a:r>
          </a:p>
          <a:p>
            <a:pPr algn="just"/>
            <a:r>
              <a:rPr lang="en-US" sz="2400" b="0" i="0" dirty="0">
                <a:effectLst/>
                <a:latin typeface="Times New Roman" panose="02020603050405020304" pitchFamily="18" charset="0"/>
                <a:cs typeface="Times New Roman" panose="02020603050405020304" pitchFamily="18" charset="0"/>
              </a:rPr>
              <a:t>After training, we'll assess our system's accuracy using a separate dataset, while also experimenting with various feature extraction methods and classification algorithms to enhance its performance.</a:t>
            </a:r>
          </a:p>
          <a:p>
            <a:pPr algn="just"/>
            <a:endParaRPr lang="en-IN" sz="2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59ED61D-F3BA-7329-436D-4406F9FCDC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9309" y="1891527"/>
            <a:ext cx="435133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28628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4673-FEC9-0CA8-A8E3-562B92DDDF22}"/>
              </a:ext>
            </a:extLst>
          </p:cNvPr>
          <p:cNvSpPr>
            <a:spLocks noGrp="1"/>
          </p:cNvSpPr>
          <p:nvPr>
            <p:ph type="title"/>
          </p:nvPr>
        </p:nvSpPr>
        <p:spPr>
          <a:xfrm>
            <a:off x="568412" y="365125"/>
            <a:ext cx="10785388" cy="1325563"/>
          </a:xfrm>
        </p:spPr>
        <p:txBody>
          <a:bodyPr/>
          <a:lstStyle/>
          <a:p>
            <a:r>
              <a:rPr lang="en-IN" b="0" i="0" u="sng" dirty="0">
                <a:effectLst/>
                <a:latin typeface="Times New Roman" panose="02020603050405020304" pitchFamily="18" charset="0"/>
                <a:cs typeface="Times New Roman" panose="02020603050405020304" pitchFamily="18" charset="0"/>
              </a:rPr>
              <a:t>PROPOSED SYSTEM DESIGN </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473838-F2C1-F307-3F3C-7903198F3F9C}"/>
              </a:ext>
            </a:extLst>
          </p:cNvPr>
          <p:cNvSpPr>
            <a:spLocks noGrp="1"/>
          </p:cNvSpPr>
          <p:nvPr>
            <p:ph sz="half" idx="1"/>
          </p:nvPr>
        </p:nvSpPr>
        <p:spPr>
          <a:xfrm>
            <a:off x="230659" y="2333240"/>
            <a:ext cx="6604687" cy="3499150"/>
          </a:xfrm>
        </p:spPr>
        <p:txBody>
          <a:bodyPr>
            <a:normAutofit/>
          </a:bodyPr>
          <a:lstStyle/>
          <a:p>
            <a:pPr algn="just"/>
            <a:r>
              <a:rPr lang="en-US" sz="2400" b="0" i="0" dirty="0">
                <a:effectLst/>
                <a:latin typeface="Times New Roman" panose="02020603050405020304" pitchFamily="18" charset="0"/>
                <a:cs typeface="Times New Roman" panose="02020603050405020304" pitchFamily="18" charset="0"/>
              </a:rPr>
              <a:t>Our system employs high-resolution cameras and machine learning algorithms for detecting apple leaf diseases in orchards, with cameras strategically positioned to capture leaf images.</a:t>
            </a:r>
          </a:p>
          <a:p>
            <a:pPr algn="just"/>
            <a:r>
              <a:rPr lang="en-US" sz="2400" b="0" i="0" dirty="0">
                <a:effectLst/>
                <a:latin typeface="Times New Roman" panose="02020603050405020304" pitchFamily="18" charset="0"/>
                <a:cs typeface="Times New Roman" panose="02020603050405020304" pitchFamily="18" charset="0"/>
              </a:rPr>
              <a:t>Machine learning algorithms, trained on a diverse dataset of healthy and diseased leaves, process the images and provide real-time monitoring and alerts, enabling prompt action by farmers upon disease detection.</a:t>
            </a:r>
          </a:p>
          <a:p>
            <a:pPr algn="just"/>
            <a:endParaRPr lang="en-IN" sz="2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7DF0EBD-2D63-FBD4-A8CF-89943402FEE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27591" y="1825625"/>
            <a:ext cx="435133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892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4673-FEC9-0CA8-A8E3-562B92DDDF22}"/>
              </a:ext>
            </a:extLst>
          </p:cNvPr>
          <p:cNvSpPr>
            <a:spLocks noGrp="1"/>
          </p:cNvSpPr>
          <p:nvPr>
            <p:ph type="title"/>
          </p:nvPr>
        </p:nvSpPr>
        <p:spPr>
          <a:xfrm>
            <a:off x="560173" y="365125"/>
            <a:ext cx="10793627" cy="1325563"/>
          </a:xfrm>
        </p:spPr>
        <p:txBody>
          <a:bodyPr/>
          <a:lstStyle/>
          <a:p>
            <a:r>
              <a:rPr lang="id-ID" u="sng" dirty="0">
                <a:latin typeface="Times New Roman" panose="02020603050405020304" pitchFamily="18" charset="0"/>
                <a:cs typeface="Times New Roman" panose="02020603050405020304" pitchFamily="18" charset="0"/>
              </a:rPr>
              <a:t>DATASET</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473838-F2C1-F307-3F3C-7903198F3F9C}"/>
              </a:ext>
            </a:extLst>
          </p:cNvPr>
          <p:cNvSpPr>
            <a:spLocks noGrp="1"/>
          </p:cNvSpPr>
          <p:nvPr>
            <p:ph sz="half" idx="1"/>
          </p:nvPr>
        </p:nvSpPr>
        <p:spPr>
          <a:xfrm>
            <a:off x="230658" y="2344608"/>
            <a:ext cx="6647935" cy="2515716"/>
          </a:xfrm>
        </p:spPr>
        <p:txBody>
          <a:bodyPr>
            <a:noAutofit/>
          </a:bodyPr>
          <a:lstStyle/>
          <a:p>
            <a:pPr algn="just"/>
            <a:r>
              <a:rPr lang="en-US" sz="2400" dirty="0">
                <a:latin typeface="Times New Roman" panose="02020603050405020304" pitchFamily="18" charset="0"/>
                <a:cs typeface="Times New Roman" panose="02020603050405020304" pitchFamily="18" charset="0"/>
              </a:rPr>
              <a:t>O</a:t>
            </a:r>
            <a:r>
              <a:rPr lang="en-US" sz="2400" b="0" i="0" dirty="0">
                <a:effectLst/>
                <a:latin typeface="Times New Roman" panose="02020603050405020304" pitchFamily="18" charset="0"/>
                <a:cs typeface="Times New Roman" panose="02020603050405020304" pitchFamily="18" charset="0"/>
              </a:rPr>
              <a:t>ur apple leaf disease detection system will deliver high accuracy through machine learning and image processing.</a:t>
            </a:r>
          </a:p>
          <a:p>
            <a:pPr algn="just"/>
            <a:r>
              <a:rPr lang="en-US" sz="2400" b="0" i="0" dirty="0">
                <a:effectLst/>
                <a:latin typeface="Times New Roman" panose="02020603050405020304" pitchFamily="18" charset="0"/>
                <a:cs typeface="Times New Roman" panose="02020603050405020304" pitchFamily="18" charset="0"/>
              </a:rPr>
              <a:t>This advancement is poised to significantly reduce economic losses from apple leaf disease, underscoring the need for continued research to enhance system efficiency.</a:t>
            </a:r>
          </a:p>
          <a:p>
            <a:pPr marL="0" indent="0" algn="just">
              <a:buNone/>
            </a:pPr>
            <a:endParaRPr lang="en-IN" sz="2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4B1E294-B7B5-CED5-1495-6E43AA894D3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27591" y="1690688"/>
            <a:ext cx="435133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44465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4673-FEC9-0CA8-A8E3-562B92DDDF22}"/>
              </a:ext>
            </a:extLst>
          </p:cNvPr>
          <p:cNvSpPr>
            <a:spLocks noGrp="1"/>
          </p:cNvSpPr>
          <p:nvPr>
            <p:ph type="title"/>
          </p:nvPr>
        </p:nvSpPr>
        <p:spPr>
          <a:xfrm>
            <a:off x="535459" y="365125"/>
            <a:ext cx="10818341" cy="1134161"/>
          </a:xfrm>
        </p:spPr>
        <p:txBody>
          <a:bodyPr/>
          <a:lstStyle/>
          <a:p>
            <a:r>
              <a:rPr lang="id-ID" u="sng" dirty="0">
                <a:latin typeface="Times New Roman" panose="02020603050405020304" pitchFamily="18" charset="0"/>
                <a:cs typeface="Times New Roman" panose="02020603050405020304" pitchFamily="18" charset="0"/>
              </a:rPr>
              <a:t>P</a:t>
            </a:r>
            <a:r>
              <a:rPr lang="en-IN" u="sng" dirty="0">
                <a:latin typeface="Times New Roman" panose="02020603050405020304" pitchFamily="18" charset="0"/>
                <a:cs typeface="Times New Roman" panose="02020603050405020304" pitchFamily="18" charset="0"/>
              </a:rPr>
              <a:t>ROGRESS</a:t>
            </a:r>
            <a:r>
              <a:rPr lang="en-IN" dirty="0">
                <a:latin typeface="Times New Roman" panose="02020603050405020304" pitchFamily="18" charset="0"/>
                <a:cs typeface="Times New Roman" panose="02020603050405020304" pitchFamily="18" charset="0"/>
              </a:rPr>
              <a:t> </a:t>
            </a:r>
            <a:r>
              <a:rPr lang="en-IN" u="sng" dirty="0">
                <a:latin typeface="Times New Roman" panose="02020603050405020304" pitchFamily="18" charset="0"/>
                <a:cs typeface="Times New Roman" panose="02020603050405020304" pitchFamily="18" charset="0"/>
              </a:rPr>
              <a:t>CHART</a:t>
            </a:r>
          </a:p>
        </p:txBody>
      </p:sp>
      <p:sp>
        <p:nvSpPr>
          <p:cNvPr id="3" name="Content Placeholder 2">
            <a:extLst>
              <a:ext uri="{FF2B5EF4-FFF2-40B4-BE49-F238E27FC236}">
                <a16:creationId xmlns:a16="http://schemas.microsoft.com/office/drawing/2014/main" id="{25473838-F2C1-F307-3F3C-7903198F3F9C}"/>
              </a:ext>
            </a:extLst>
          </p:cNvPr>
          <p:cNvSpPr>
            <a:spLocks noGrp="1"/>
          </p:cNvSpPr>
          <p:nvPr>
            <p:ph sz="half" idx="1"/>
          </p:nvPr>
        </p:nvSpPr>
        <p:spPr>
          <a:xfrm>
            <a:off x="238897" y="2586680"/>
            <a:ext cx="6384325" cy="2084173"/>
          </a:xfrm>
        </p:spPr>
        <p:txBody>
          <a:bodyPr>
            <a:normAutofit lnSpcReduction="10000"/>
          </a:bodyPr>
          <a:lstStyle/>
          <a:p>
            <a:pPr algn="just"/>
            <a:r>
              <a:rPr lang="en-US" sz="2400" b="0" i="0" dirty="0">
                <a:effectLst/>
                <a:latin typeface="Times New Roman" panose="02020603050405020304" pitchFamily="18" charset="0"/>
                <a:cs typeface="Times New Roman" panose="02020603050405020304" pitchFamily="18" charset="0"/>
              </a:rPr>
              <a:t>Completed initial research phase, including literature review and research gap identification.</a:t>
            </a:r>
          </a:p>
          <a:p>
            <a:pPr algn="just"/>
            <a:r>
              <a:rPr lang="en-US" sz="2400" b="0" i="0" dirty="0">
                <a:effectLst/>
                <a:latin typeface="Times New Roman" panose="02020603050405020304" pitchFamily="18" charset="0"/>
                <a:cs typeface="Times New Roman" panose="02020603050405020304" pitchFamily="18" charset="0"/>
              </a:rPr>
              <a:t>Currently in the data collection and system implementation phase, with upcoming milestones in testing, analysis, and result presentation.</a:t>
            </a:r>
          </a:p>
          <a:p>
            <a:pPr algn="just"/>
            <a:endParaRPr lang="en-IN" sz="24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20E2B061-3402-F182-2183-02A5BF887F4B}"/>
              </a:ext>
            </a:extLst>
          </p:cNvPr>
          <p:cNvPicPr>
            <a:picLocks noChangeAspect="1"/>
          </p:cNvPicPr>
          <p:nvPr/>
        </p:nvPicPr>
        <p:blipFill>
          <a:blip r:embed="rId2"/>
          <a:stretch>
            <a:fillRect/>
          </a:stretch>
        </p:blipFill>
        <p:spPr>
          <a:xfrm>
            <a:off x="7381102" y="2087962"/>
            <a:ext cx="3789405" cy="4016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7393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D8B8C4-B9EE-931E-1483-443EF159ADF4}"/>
              </a:ext>
            </a:extLst>
          </p:cNvPr>
          <p:cNvPicPr>
            <a:picLocks noChangeAspect="1"/>
          </p:cNvPicPr>
          <p:nvPr/>
        </p:nvPicPr>
        <p:blipFill>
          <a:blip r:embed="rId2"/>
          <a:stretch>
            <a:fillRect/>
          </a:stretch>
        </p:blipFill>
        <p:spPr>
          <a:xfrm>
            <a:off x="163316" y="426460"/>
            <a:ext cx="11865368" cy="60050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20435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48F9F-5E48-005B-B74C-932BB14A8DCC}"/>
              </a:ext>
            </a:extLst>
          </p:cNvPr>
          <p:cNvSpPr>
            <a:spLocks noGrp="1"/>
          </p:cNvSpPr>
          <p:nvPr>
            <p:ph type="title"/>
          </p:nvPr>
        </p:nvSpPr>
        <p:spPr>
          <a:xfrm>
            <a:off x="395416" y="365125"/>
            <a:ext cx="10958384" cy="1325563"/>
          </a:xfrm>
        </p:spPr>
        <p:txBody>
          <a:bodyPr/>
          <a:lstStyle/>
          <a:p>
            <a:r>
              <a:rPr lang="en-US" u="sng" dirty="0">
                <a:latin typeface="Times New Roman" panose="02020603050405020304" pitchFamily="18" charset="0"/>
                <a:cs typeface="Times New Roman" panose="02020603050405020304" pitchFamily="18" charset="0"/>
              </a:rPr>
              <a:t>CONCLUSION</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DF8ADCD-A58E-301D-F852-84B0F7C17D86}"/>
              </a:ext>
            </a:extLst>
          </p:cNvPr>
          <p:cNvSpPr>
            <a:spLocks noGrp="1"/>
          </p:cNvSpPr>
          <p:nvPr>
            <p:ph sz="half" idx="1"/>
          </p:nvPr>
        </p:nvSpPr>
        <p:spPr>
          <a:xfrm>
            <a:off x="329513" y="2534079"/>
            <a:ext cx="6606745" cy="280404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F</a:t>
            </a:r>
            <a:r>
              <a:rPr lang="en-US" sz="2400" b="0" i="0" dirty="0">
                <a:effectLst/>
                <a:latin typeface="Times New Roman" panose="02020603050405020304" pitchFamily="18" charset="0"/>
                <a:cs typeface="Times New Roman" panose="02020603050405020304" pitchFamily="18" charset="0"/>
              </a:rPr>
              <a:t>uture advancements in apple leaf disease detection systems are expected to offer high accuracy through the integration of machine learning algorithms and image processing techniques. This innovation holds the potential to minimize economic losses from the disease, emphasizing the need for ongoing research to enhance system precision and effectiveness.</a:t>
            </a:r>
            <a:endParaRPr lang="en-IN" sz="2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4F02402-16D9-24C3-0C73-E9A25D6607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53450" y="1858577"/>
            <a:ext cx="435133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5221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397455-C8A3-0D79-1B55-44C0D204DEB6}"/>
              </a:ext>
            </a:extLst>
          </p:cNvPr>
          <p:cNvSpPr>
            <a:spLocks noGrp="1"/>
          </p:cNvSpPr>
          <p:nvPr>
            <p:ph sz="half" idx="1"/>
          </p:nvPr>
        </p:nvSpPr>
        <p:spPr>
          <a:xfrm>
            <a:off x="164756" y="2344609"/>
            <a:ext cx="6631459" cy="3273597"/>
          </a:xfrm>
        </p:spPr>
        <p:txBody>
          <a:bodyPr>
            <a:normAutofit/>
          </a:bodyPr>
          <a:lstStyle/>
          <a:p>
            <a:pPr algn="just"/>
            <a:r>
              <a:rPr lang="en-IN" sz="2400" dirty="0">
                <a:effectLst/>
                <a:latin typeface="Times New Roman" panose="02020603050405020304" pitchFamily="18" charset="0"/>
                <a:cs typeface="Times New Roman" panose="02020603050405020304" pitchFamily="18" charset="0"/>
              </a:rPr>
              <a:t>1. Smith, J., &amp; Johnson, K. (2018). Apple leaf disease detection using machine learning algorithms. Journal of Agricultural Technology, 14(2), 45-56.</a:t>
            </a:r>
            <a:endParaRPr lang="en-IN" sz="2400" dirty="0">
              <a:latin typeface="Times New Roman" panose="02020603050405020304" pitchFamily="18" charset="0"/>
              <a:cs typeface="Times New Roman" panose="02020603050405020304" pitchFamily="18" charset="0"/>
            </a:endParaRPr>
          </a:p>
          <a:p>
            <a:pPr algn="just"/>
            <a:r>
              <a:rPr lang="en-IN" sz="2400" dirty="0">
                <a:effectLst/>
                <a:latin typeface="Times New Roman" panose="02020603050405020304" pitchFamily="18" charset="0"/>
                <a:cs typeface="Times New Roman" panose="02020603050405020304" pitchFamily="18" charset="0"/>
              </a:rPr>
              <a:t>2. Lee, S., Kim, H., &amp; Park, C. (2019). Deep learning-based apple leaf disease detection system using convolutional neural networks. Computers and Electronics in Agriculture, 157, 342-350.</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14" name="Content Placeholder 13">
            <a:extLst>
              <a:ext uri="{FF2B5EF4-FFF2-40B4-BE49-F238E27FC236}">
                <a16:creationId xmlns:a16="http://schemas.microsoft.com/office/drawing/2014/main" id="{39940CF6-495D-72E4-53A2-C9134EDCFF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9309" y="1690688"/>
            <a:ext cx="435133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4">
            <a:extLst>
              <a:ext uri="{FF2B5EF4-FFF2-40B4-BE49-F238E27FC236}">
                <a16:creationId xmlns:a16="http://schemas.microsoft.com/office/drawing/2014/main" id="{DD8DFE39-69E3-9E71-7B3E-44806D1DC402}"/>
              </a:ext>
            </a:extLst>
          </p:cNvPr>
          <p:cNvSpPr>
            <a:spLocks noGrp="1"/>
          </p:cNvSpPr>
          <p:nvPr>
            <p:ph type="title"/>
          </p:nvPr>
        </p:nvSpPr>
        <p:spPr>
          <a:xfrm>
            <a:off x="561353" y="365125"/>
            <a:ext cx="10792447" cy="1325563"/>
          </a:xfrm>
        </p:spPr>
        <p:txBody>
          <a:bodyPr/>
          <a:lstStyle/>
          <a:p>
            <a:r>
              <a:rPr lang="en-IN" u="sng" dirty="0">
                <a:effectLst/>
                <a:latin typeface="Times New Roman" panose="02020603050405020304" pitchFamily="18" charset="0"/>
                <a:cs typeface="Times New Roman" panose="02020603050405020304" pitchFamily="18" charset="0"/>
              </a:rPr>
              <a:t>REFERENCES</a:t>
            </a:r>
            <a:endParaRPr lang="en-IN" dirty="0"/>
          </a:p>
        </p:txBody>
      </p:sp>
    </p:spTree>
    <p:extLst>
      <p:ext uri="{BB962C8B-B14F-4D97-AF65-F5344CB8AC3E}">
        <p14:creationId xmlns:p14="http://schemas.microsoft.com/office/powerpoint/2010/main" val="3487225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E88E-CAD8-027B-0506-D6331A96EEB3}"/>
              </a:ext>
            </a:extLst>
          </p:cNvPr>
          <p:cNvSpPr>
            <a:spLocks noGrp="1"/>
          </p:cNvSpPr>
          <p:nvPr>
            <p:ph type="ctrTitle"/>
          </p:nvPr>
        </p:nvSpPr>
        <p:spPr/>
        <p:txBody>
          <a:bodyPr/>
          <a:lstStyle/>
          <a:p>
            <a:r>
              <a:rPr lang="en-IN" u="sng" dirty="0"/>
              <a:t>THANK YOU </a:t>
            </a:r>
          </a:p>
        </p:txBody>
      </p:sp>
      <p:sp>
        <p:nvSpPr>
          <p:cNvPr id="3" name="Subtitle 2">
            <a:extLst>
              <a:ext uri="{FF2B5EF4-FFF2-40B4-BE49-F238E27FC236}">
                <a16:creationId xmlns:a16="http://schemas.microsoft.com/office/drawing/2014/main" id="{F01ADD13-48D5-F3C5-87C9-2B64CAF053A4}"/>
              </a:ext>
            </a:extLst>
          </p:cNvPr>
          <p:cNvSpPr>
            <a:spLocks noGrp="1"/>
          </p:cNvSpPr>
          <p:nvPr>
            <p:ph type="subTitle" idx="1"/>
          </p:nvPr>
        </p:nvSpPr>
        <p:spPr>
          <a:xfrm>
            <a:off x="1524000" y="4769708"/>
            <a:ext cx="9144000" cy="488092"/>
          </a:xfrm>
        </p:spPr>
        <p:txBody>
          <a:bodyPr/>
          <a:lstStyle/>
          <a:p>
            <a:r>
              <a:rPr lang="en-IN" dirty="0"/>
              <a:t>ANY QUESTIONS?</a:t>
            </a:r>
          </a:p>
        </p:txBody>
      </p:sp>
    </p:spTree>
    <p:extLst>
      <p:ext uri="{BB962C8B-B14F-4D97-AF65-F5344CB8AC3E}">
        <p14:creationId xmlns:p14="http://schemas.microsoft.com/office/powerpoint/2010/main" val="235510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1825-77E1-A6BC-930B-CA150F26E9D2}"/>
              </a:ext>
            </a:extLst>
          </p:cNvPr>
          <p:cNvSpPr>
            <a:spLocks noGrp="1"/>
          </p:cNvSpPr>
          <p:nvPr>
            <p:ph type="ctrTitle"/>
          </p:nvPr>
        </p:nvSpPr>
        <p:spPr>
          <a:xfrm>
            <a:off x="1524000" y="1122363"/>
            <a:ext cx="9144000" cy="1373702"/>
          </a:xfrm>
        </p:spPr>
        <p:txBody>
          <a:bodyPr>
            <a:normAutofit/>
          </a:bodyPr>
          <a:lstStyle/>
          <a:p>
            <a:r>
              <a:rPr lang="en-US" sz="5400" u="sng" dirty="0">
                <a:latin typeface="Times New Roman" panose="02020603050405020304" pitchFamily="18" charset="0"/>
                <a:cs typeface="Times New Roman" panose="02020603050405020304" pitchFamily="18" charset="0"/>
              </a:rPr>
              <a:t>Apple Leaf Disease </a:t>
            </a:r>
            <a:r>
              <a:rPr lang="id-ID" sz="5400" u="sng" dirty="0">
                <a:latin typeface="Times New Roman" panose="02020603050405020304" pitchFamily="18" charset="0"/>
                <a:cs typeface="Times New Roman" panose="02020603050405020304" pitchFamily="18" charset="0"/>
              </a:rPr>
              <a:t>Detection </a:t>
            </a:r>
            <a:endParaRPr lang="en-IN" sz="5400" u="sng"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48606756-1AB8-9E28-593B-E650A83CC536}"/>
              </a:ext>
            </a:extLst>
          </p:cNvPr>
          <p:cNvGraphicFramePr>
            <a:graphicFrameLocks noGrp="1"/>
          </p:cNvGraphicFramePr>
          <p:nvPr>
            <p:extLst>
              <p:ext uri="{D42A27DB-BD31-4B8C-83A1-F6EECF244321}">
                <p14:modId xmlns:p14="http://schemas.microsoft.com/office/powerpoint/2010/main" val="3768279277"/>
              </p:ext>
            </p:extLst>
          </p:nvPr>
        </p:nvGraphicFramePr>
        <p:xfrm>
          <a:off x="155145" y="5504111"/>
          <a:ext cx="3848444" cy="640080"/>
        </p:xfrm>
        <a:graphic>
          <a:graphicData uri="http://schemas.openxmlformats.org/drawingml/2006/table">
            <a:tbl>
              <a:tblPr firstRow="1" bandRow="1">
                <a:tableStyleId>{5C22544A-7EE6-4342-B048-85BDC9FD1C3A}</a:tableStyleId>
              </a:tblPr>
              <a:tblGrid>
                <a:gridCol w="3848444">
                  <a:extLst>
                    <a:ext uri="{9D8B030D-6E8A-4147-A177-3AD203B41FA5}">
                      <a16:colId xmlns:a16="http://schemas.microsoft.com/office/drawing/2014/main" val="4088361062"/>
                    </a:ext>
                  </a:extLst>
                </a:gridCol>
              </a:tblGrid>
              <a:tr h="369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Times New Roman" panose="02020603050405020304" pitchFamily="18" charset="0"/>
                          <a:cs typeface="Times New Roman" panose="02020603050405020304" pitchFamily="18" charset="0"/>
                        </a:rPr>
                        <a:t>MENTOR :-</a:t>
                      </a:r>
                      <a:r>
                        <a:rPr lang="id-ID" dirty="0">
                          <a:solidFill>
                            <a:schemeClr val="tx1"/>
                          </a:solidFill>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Dr.</a:t>
                      </a:r>
                      <a:r>
                        <a:rPr lang="en-IN" dirty="0">
                          <a:solidFill>
                            <a:schemeClr val="tx1"/>
                          </a:solidFill>
                          <a:latin typeface="Times New Roman" panose="02020603050405020304" pitchFamily="18" charset="0"/>
                          <a:cs typeface="Times New Roman" panose="02020603050405020304" pitchFamily="18" charset="0"/>
                        </a:rPr>
                        <a:t> S</a:t>
                      </a:r>
                      <a:r>
                        <a:rPr lang="id-ID" dirty="0">
                          <a:solidFill>
                            <a:schemeClr val="tx1"/>
                          </a:solidFill>
                          <a:latin typeface="Times New Roman" panose="02020603050405020304" pitchFamily="18" charset="0"/>
                          <a:cs typeface="Times New Roman" panose="02020603050405020304" pitchFamily="18" charset="0"/>
                        </a:rPr>
                        <a:t>anoj </a:t>
                      </a:r>
                      <a:r>
                        <a:rPr lang="en-IN" dirty="0">
                          <a:solidFill>
                            <a:schemeClr val="tx1"/>
                          </a:solidFill>
                          <a:latin typeface="Times New Roman" panose="02020603050405020304" pitchFamily="18" charset="0"/>
                          <a:cs typeface="Times New Roman" panose="02020603050405020304" pitchFamily="18" charset="0"/>
                        </a:rPr>
                        <a:t>K</a:t>
                      </a:r>
                      <a:r>
                        <a:rPr lang="id-ID" dirty="0">
                          <a:solidFill>
                            <a:schemeClr val="tx1"/>
                          </a:solidFill>
                          <a:latin typeface="Times New Roman" panose="02020603050405020304" pitchFamily="18" charset="0"/>
                          <a:cs typeface="Times New Roman" panose="02020603050405020304" pitchFamily="18" charset="0"/>
                        </a:rPr>
                        <a:t>umar</a:t>
                      </a:r>
                      <a:endParaRPr lang="en-IN"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934440362"/>
                  </a:ext>
                </a:extLst>
              </a:tr>
            </a:tbl>
          </a:graphicData>
        </a:graphic>
      </p:graphicFrame>
      <p:graphicFrame>
        <p:nvGraphicFramePr>
          <p:cNvPr id="6" name="Table 5">
            <a:extLst>
              <a:ext uri="{FF2B5EF4-FFF2-40B4-BE49-F238E27FC236}">
                <a16:creationId xmlns:a16="http://schemas.microsoft.com/office/drawing/2014/main" id="{C64DA55B-368B-2551-0430-F8C73A7D6993}"/>
              </a:ext>
            </a:extLst>
          </p:cNvPr>
          <p:cNvGraphicFramePr>
            <a:graphicFrameLocks noGrp="1"/>
          </p:cNvGraphicFramePr>
          <p:nvPr>
            <p:extLst>
              <p:ext uri="{D42A27DB-BD31-4B8C-83A1-F6EECF244321}">
                <p14:modId xmlns:p14="http://schemas.microsoft.com/office/powerpoint/2010/main" val="1604375264"/>
              </p:ext>
            </p:extLst>
          </p:nvPr>
        </p:nvGraphicFramePr>
        <p:xfrm>
          <a:off x="7453871" y="5481136"/>
          <a:ext cx="4582984" cy="1188720"/>
        </p:xfrm>
        <a:graphic>
          <a:graphicData uri="http://schemas.openxmlformats.org/drawingml/2006/table">
            <a:tbl>
              <a:tblPr firstRow="1" bandRow="1">
                <a:tableStyleId>{5C22544A-7EE6-4342-B048-85BDC9FD1C3A}</a:tableStyleId>
              </a:tblPr>
              <a:tblGrid>
                <a:gridCol w="4582984">
                  <a:extLst>
                    <a:ext uri="{9D8B030D-6E8A-4147-A177-3AD203B41FA5}">
                      <a16:colId xmlns:a16="http://schemas.microsoft.com/office/drawing/2014/main" val="3700000830"/>
                    </a:ext>
                  </a:extLst>
                </a:gridCol>
              </a:tblGrid>
              <a:tr h="936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latin typeface="Times New Roman" panose="02020603050405020304" pitchFamily="18" charset="0"/>
                          <a:ea typeface="+mn-ea"/>
                          <a:cs typeface="Times New Roman" panose="02020603050405020304" pitchFamily="18" charset="0"/>
                        </a:rPr>
                        <a:t>BY :- S</a:t>
                      </a:r>
                      <a:r>
                        <a:rPr lang="id-ID" sz="1800" b="1" kern="1200" dirty="0">
                          <a:solidFill>
                            <a:schemeClr val="tx1"/>
                          </a:solidFill>
                          <a:latin typeface="Times New Roman" panose="02020603050405020304" pitchFamily="18" charset="0"/>
                          <a:ea typeface="+mn-ea"/>
                          <a:cs typeface="Times New Roman" panose="02020603050405020304" pitchFamily="18" charset="0"/>
                        </a:rPr>
                        <a:t>parsh</a:t>
                      </a:r>
                      <a:r>
                        <a:rPr lang="en-IN" sz="1800" b="1" kern="1200" dirty="0">
                          <a:solidFill>
                            <a:schemeClr val="tx1"/>
                          </a:solidFill>
                          <a:latin typeface="Times New Roman" panose="02020603050405020304" pitchFamily="18" charset="0"/>
                          <a:ea typeface="+mn-ea"/>
                          <a:cs typeface="Times New Roman" panose="02020603050405020304" pitchFamily="18" charset="0"/>
                        </a:rPr>
                        <a:t> S</a:t>
                      </a:r>
                      <a:r>
                        <a:rPr lang="id-ID" sz="1800" b="1" kern="1200" dirty="0">
                          <a:solidFill>
                            <a:schemeClr val="tx1"/>
                          </a:solidFill>
                          <a:latin typeface="Times New Roman" panose="02020603050405020304" pitchFamily="18" charset="0"/>
                          <a:ea typeface="+mn-ea"/>
                          <a:cs typeface="Times New Roman" panose="02020603050405020304" pitchFamily="18" charset="0"/>
                        </a:rPr>
                        <a:t>axena</a:t>
                      </a:r>
                      <a:r>
                        <a:rPr lang="en-IN" sz="1800" b="1" kern="1200" dirty="0">
                          <a:solidFill>
                            <a:schemeClr val="tx1"/>
                          </a:solidFill>
                          <a:latin typeface="Times New Roman" panose="02020603050405020304" pitchFamily="18" charset="0"/>
                          <a:ea typeface="+mn-ea"/>
                          <a:cs typeface="Times New Roman" panose="02020603050405020304" pitchFamily="18" charset="0"/>
                        </a:rPr>
                        <a:t>  (500106666)</a:t>
                      </a:r>
                      <a:br>
                        <a:rPr lang="en-IN" sz="1800" b="1" kern="1200" dirty="0">
                          <a:solidFill>
                            <a:schemeClr val="tx1"/>
                          </a:solidFill>
                          <a:latin typeface="Times New Roman" panose="02020603050405020304" pitchFamily="18" charset="0"/>
                          <a:ea typeface="+mn-ea"/>
                          <a:cs typeface="Times New Roman" panose="02020603050405020304" pitchFamily="18" charset="0"/>
                        </a:rPr>
                      </a:br>
                      <a:r>
                        <a:rPr lang="en-IN" sz="1800" b="1" kern="1200" dirty="0">
                          <a:solidFill>
                            <a:schemeClr val="tx1"/>
                          </a:solidFill>
                          <a:latin typeface="Times New Roman" panose="02020603050405020304" pitchFamily="18" charset="0"/>
                          <a:ea typeface="+mn-ea"/>
                          <a:cs typeface="Times New Roman" panose="02020603050405020304" pitchFamily="18" charset="0"/>
                        </a:rPr>
                        <a:t>          V</a:t>
                      </a:r>
                      <a:r>
                        <a:rPr lang="id-ID" sz="1800" b="1" kern="1200" dirty="0">
                          <a:solidFill>
                            <a:schemeClr val="tx1"/>
                          </a:solidFill>
                          <a:latin typeface="Times New Roman" panose="02020603050405020304" pitchFamily="18" charset="0"/>
                          <a:ea typeface="+mn-ea"/>
                          <a:cs typeface="Times New Roman" panose="02020603050405020304" pitchFamily="18" charset="0"/>
                        </a:rPr>
                        <a:t>ishvendra</a:t>
                      </a:r>
                      <a:r>
                        <a:rPr lang="en-IN" sz="1800" b="1" kern="1200" dirty="0">
                          <a:solidFill>
                            <a:schemeClr val="tx1"/>
                          </a:solidFill>
                          <a:latin typeface="Times New Roman" panose="02020603050405020304" pitchFamily="18" charset="0"/>
                          <a:ea typeface="+mn-ea"/>
                          <a:cs typeface="Times New Roman" panose="02020603050405020304" pitchFamily="18" charset="0"/>
                        </a:rPr>
                        <a:t> S</a:t>
                      </a:r>
                      <a:r>
                        <a:rPr lang="id-ID" sz="1800" b="1" kern="1200" dirty="0">
                          <a:solidFill>
                            <a:schemeClr val="tx1"/>
                          </a:solidFill>
                          <a:latin typeface="Times New Roman" panose="02020603050405020304" pitchFamily="18" charset="0"/>
                          <a:ea typeface="+mn-ea"/>
                          <a:cs typeface="Times New Roman" panose="02020603050405020304" pitchFamily="18" charset="0"/>
                        </a:rPr>
                        <a:t>ingh</a:t>
                      </a:r>
                      <a:r>
                        <a:rPr lang="en-IN" sz="1800" b="1" kern="1200" dirty="0">
                          <a:solidFill>
                            <a:schemeClr val="tx1"/>
                          </a:solidFill>
                          <a:latin typeface="Times New Roman" panose="02020603050405020304" pitchFamily="18" charset="0"/>
                          <a:ea typeface="+mn-ea"/>
                          <a:cs typeface="Times New Roman" panose="02020603050405020304" pitchFamily="18" charset="0"/>
                        </a:rPr>
                        <a:t> (500106206)</a:t>
                      </a:r>
                      <a:br>
                        <a:rPr lang="en-IN" sz="1800" b="1" kern="1200" dirty="0">
                          <a:solidFill>
                            <a:schemeClr val="tx1"/>
                          </a:solidFill>
                          <a:latin typeface="Times New Roman" panose="02020603050405020304" pitchFamily="18" charset="0"/>
                          <a:ea typeface="+mn-ea"/>
                          <a:cs typeface="Times New Roman" panose="02020603050405020304" pitchFamily="18" charset="0"/>
                        </a:rPr>
                      </a:br>
                      <a:r>
                        <a:rPr lang="en-IN" sz="1800" b="1" kern="1200" dirty="0">
                          <a:solidFill>
                            <a:schemeClr val="tx1"/>
                          </a:solidFill>
                          <a:latin typeface="Times New Roman" panose="02020603050405020304" pitchFamily="18" charset="0"/>
                          <a:ea typeface="+mn-ea"/>
                          <a:cs typeface="Times New Roman" panose="02020603050405020304" pitchFamily="18" charset="0"/>
                        </a:rPr>
                        <a:t>          A</a:t>
                      </a:r>
                      <a:r>
                        <a:rPr lang="id-ID" sz="1800" b="1" kern="1200" dirty="0">
                          <a:solidFill>
                            <a:schemeClr val="tx1"/>
                          </a:solidFill>
                          <a:latin typeface="Times New Roman" panose="02020603050405020304" pitchFamily="18" charset="0"/>
                          <a:ea typeface="+mn-ea"/>
                          <a:cs typeface="Times New Roman" panose="02020603050405020304" pitchFamily="18" charset="0"/>
                        </a:rPr>
                        <a:t>kash</a:t>
                      </a:r>
                      <a:r>
                        <a:rPr lang="en-IN" sz="1800" b="1" kern="1200" dirty="0">
                          <a:solidFill>
                            <a:schemeClr val="tx1"/>
                          </a:solidFill>
                          <a:latin typeface="Times New Roman" panose="02020603050405020304" pitchFamily="18" charset="0"/>
                          <a:ea typeface="+mn-ea"/>
                          <a:cs typeface="Times New Roman" panose="02020603050405020304" pitchFamily="18" charset="0"/>
                        </a:rPr>
                        <a:t> G</a:t>
                      </a:r>
                      <a:r>
                        <a:rPr lang="id-ID" sz="1800" b="1" kern="1200" dirty="0">
                          <a:solidFill>
                            <a:schemeClr val="tx1"/>
                          </a:solidFill>
                          <a:latin typeface="Times New Roman" panose="02020603050405020304" pitchFamily="18" charset="0"/>
                          <a:ea typeface="+mn-ea"/>
                          <a:cs typeface="Times New Roman" panose="02020603050405020304" pitchFamily="18" charset="0"/>
                        </a:rPr>
                        <a:t>ahlaut</a:t>
                      </a:r>
                      <a:r>
                        <a:rPr lang="en-IN" sz="1800" b="1" kern="1200" dirty="0">
                          <a:solidFill>
                            <a:schemeClr val="tx1"/>
                          </a:solidFill>
                          <a:latin typeface="Times New Roman" panose="02020603050405020304" pitchFamily="18" charset="0"/>
                          <a:ea typeface="+mn-ea"/>
                          <a:cs typeface="Times New Roman" panose="02020603050405020304" pitchFamily="18" charset="0"/>
                        </a:rPr>
                        <a:t>(500109548)</a:t>
                      </a:r>
                    </a:p>
                    <a:p>
                      <a:endParaRPr lang="en-IN"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553429378"/>
                  </a:ext>
                </a:extLst>
              </a:tr>
            </a:tbl>
          </a:graphicData>
        </a:graphic>
      </p:graphicFrame>
    </p:spTree>
    <p:extLst>
      <p:ext uri="{BB962C8B-B14F-4D97-AF65-F5344CB8AC3E}">
        <p14:creationId xmlns:p14="http://schemas.microsoft.com/office/powerpoint/2010/main" val="275700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E35E6-E6A3-7867-6497-E05481C77EA5}"/>
              </a:ext>
            </a:extLst>
          </p:cNvPr>
          <p:cNvSpPr txBox="1">
            <a:spLocks/>
          </p:cNvSpPr>
          <p:nvPr/>
        </p:nvSpPr>
        <p:spPr>
          <a:xfrm>
            <a:off x="463616" y="2589458"/>
            <a:ext cx="10972800" cy="56601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cs typeface="Arial" panose="020B0604020202020204" pitchFamily="34" charset="0"/>
              </a:rPr>
              <a:t>Table of </a:t>
            </a:r>
            <a:br>
              <a:rPr lang="en-US" sz="3600" b="1" u="sng" dirty="0">
                <a:cs typeface="Arial" panose="020B0604020202020204" pitchFamily="34" charset="0"/>
              </a:rPr>
            </a:br>
            <a:r>
              <a:rPr lang="en-US" sz="3600" b="1" u="sng" dirty="0">
                <a:cs typeface="Arial" panose="020B0604020202020204" pitchFamily="34" charset="0"/>
              </a:rPr>
              <a:t>Contents</a:t>
            </a:r>
            <a:endParaRPr lang="en-IN" sz="3600" b="1" u="sng" dirty="0">
              <a:cs typeface="Arial" panose="020B0604020202020204" pitchFamily="34" charset="0"/>
            </a:endParaRPr>
          </a:p>
        </p:txBody>
      </p:sp>
      <p:sp>
        <p:nvSpPr>
          <p:cNvPr id="4" name="Rectangle 1">
            <a:extLst>
              <a:ext uri="{FF2B5EF4-FFF2-40B4-BE49-F238E27FC236}">
                <a16:creationId xmlns:a16="http://schemas.microsoft.com/office/drawing/2014/main" id="{CD992C26-7862-0CBF-16B4-420E599D0C8E}"/>
              </a:ext>
            </a:extLst>
          </p:cNvPr>
          <p:cNvSpPr>
            <a:spLocks noChangeArrowheads="1"/>
          </p:cNvSpPr>
          <p:nvPr/>
        </p:nvSpPr>
        <p:spPr bwMode="auto">
          <a:xfrm>
            <a:off x="5036893" y="958670"/>
            <a:ext cx="44942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Introduction</a:t>
            </a:r>
            <a:endParaRPr kumimoji="0" lang="en-US" altLang="en-US" sz="2400" b="0" i="0" u="none" strike="noStrike" cap="none" normalizeH="0" baseline="0" dirty="0">
              <a:ln>
                <a:noFill/>
              </a:ln>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indent="-228600" eaLnBrk="0" fontAlgn="base" hangingPunct="0">
              <a:spcBef>
                <a:spcPct val="0"/>
              </a:spcBef>
              <a:spcAft>
                <a:spcPct val="0"/>
              </a:spcAft>
              <a:buFont typeface="+mj-lt"/>
              <a:buAutoNum type="arabicPeriod"/>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Literature </a:t>
            </a:r>
            <a:endParaRPr lang="en-US" altLang="en-US" sz="2400" dirty="0">
              <a:solidFill>
                <a:srgbClr val="FFC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endParaRPr kumimoji="0" lang="en-US" altLang="en-US" sz="2400" b="0" i="0" u="none" strike="noStrike" cap="none" normalizeH="0" baseline="0" dirty="0">
              <a:ln>
                <a:noFill/>
              </a:ln>
              <a:solidFill>
                <a:schemeClr val="tx1"/>
              </a:solidFill>
              <a:effectLst/>
            </a:endParaRPr>
          </a:p>
          <a:p>
            <a:pPr lvl="1"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Research Gap</a:t>
            </a:r>
            <a:endParaRPr kumimoji="0" lang="en-US" altLang="en-US" sz="2400" b="0" i="0" u="none" strike="noStrike" cap="none" normalizeH="0" baseline="0" dirty="0">
              <a:ln>
                <a:noFill/>
              </a:ln>
              <a:solidFill>
                <a:schemeClr val="tx1"/>
              </a:solidFill>
              <a:effectLst/>
            </a:endParaRPr>
          </a:p>
          <a:p>
            <a:pPr lvl="1"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p>
          <a:p>
            <a:pPr lvl="1" eaLnBrk="0" fontAlgn="base" hangingPunct="0">
              <a:spcBef>
                <a:spcPct val="0"/>
              </a:spcBef>
              <a:spcAft>
                <a:spcPct val="0"/>
              </a:spcAft>
            </a:pP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Research Questions</a:t>
            </a:r>
            <a:endParaRPr kumimoji="0" lang="en-US" altLang="en-US" sz="2400" b="0" i="0" u="none" strike="noStrike" cap="none" normalizeH="0" baseline="0" dirty="0">
              <a:ln>
                <a:noFill/>
              </a:ln>
              <a:solidFill>
                <a:schemeClr val="tx1"/>
              </a:solidFill>
              <a:effectLst/>
            </a:endParaRPr>
          </a:p>
          <a:p>
            <a:pPr lvl="1"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Objectives</a:t>
            </a:r>
            <a:endParaRPr kumimoji="0" lang="en-US" altLang="en-US" sz="2400" b="0" i="0" u="none" strike="noStrike" cap="none" normalizeH="0" baseline="0" dirty="0">
              <a:ln>
                <a:noFill/>
              </a:ln>
              <a:solidFill>
                <a:schemeClr val="tx1"/>
              </a:solidFill>
              <a:effectLst/>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Research Methodology</a:t>
            </a:r>
            <a:endParaRPr kumimoji="0" lang="en-US" altLang="en-US" sz="2400" b="0" i="0" u="none" strike="noStrike" cap="none" normalizeH="0" baseline="0" dirty="0">
              <a:ln>
                <a:noFill/>
              </a:ln>
              <a:solidFill>
                <a:schemeClr val="tx1"/>
              </a:solidFill>
              <a:effectLst/>
            </a:endParaRPr>
          </a:p>
          <a:p>
            <a:pPr lvl="1"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Proposed Methodology</a:t>
            </a:r>
            <a:endParaRPr kumimoji="0" lang="en-US" altLang="en-US" sz="2400" b="0" i="0" u="none" strike="noStrike" cap="none" normalizeH="0" baseline="0" dirty="0">
              <a:ln>
                <a:noFill/>
              </a:ln>
              <a:solidFill>
                <a:schemeClr val="tx1"/>
              </a:solidFill>
              <a:effectLst/>
            </a:endParaRPr>
          </a:p>
          <a:p>
            <a:pPr lvl="1"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Proposed System Design</a:t>
            </a:r>
            <a:endParaRPr kumimoji="0" lang="en-US" altLang="en-US" sz="2400" b="0" i="0" u="none" strike="noStrike" cap="none" normalizeH="0" baseline="0" dirty="0">
              <a:ln>
                <a:noFill/>
              </a:ln>
              <a:solidFill>
                <a:schemeClr val="tx1"/>
              </a:solidFill>
              <a:effectLst/>
            </a:endParaRPr>
          </a:p>
          <a:p>
            <a:pPr lvl="1" eaLnBrk="0" fontAlgn="base" hangingPunct="0">
              <a:spcBef>
                <a:spcPct val="0"/>
              </a:spcBef>
              <a:spcAft>
                <a:spcPct val="0"/>
              </a:spcAf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Dataset</a:t>
            </a:r>
            <a:endParaRPr kumimoji="0" lang="en-US" altLang="en-US" sz="2400" b="0" i="0" u="none" strike="noStrike" cap="none" normalizeH="0" baseline="0" dirty="0">
              <a:ln>
                <a:noFill/>
              </a:ln>
              <a:solidFill>
                <a:schemeClr val="tx1"/>
              </a:solidFill>
              <a:effectLst/>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Progress Chart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Conclusion</a:t>
            </a:r>
            <a:endPar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References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2211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BC9D4-37CB-D79D-B82F-46B5B895C81C}"/>
              </a:ext>
            </a:extLst>
          </p:cNvPr>
          <p:cNvSpPr>
            <a:spLocks noGrp="1"/>
          </p:cNvSpPr>
          <p:nvPr>
            <p:ph type="title"/>
          </p:nvPr>
        </p:nvSpPr>
        <p:spPr>
          <a:xfrm>
            <a:off x="593124" y="365125"/>
            <a:ext cx="10760676" cy="1325563"/>
          </a:xfrm>
        </p:spPr>
        <p:txBody>
          <a:bodyPr/>
          <a:lstStyle/>
          <a:p>
            <a:r>
              <a:rPr lang="id-ID" u="sng" dirty="0">
                <a:latin typeface="Times New Roman" panose="02020603050405020304" pitchFamily="18" charset="0"/>
                <a:cs typeface="Times New Roman" panose="02020603050405020304" pitchFamily="18" charset="0"/>
              </a:rPr>
              <a:t>INTRODUCTION</a:t>
            </a:r>
            <a:endParaRPr lang="en-IN" u="sng"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A536CD93-8788-2B10-3015-86D3DC1960FF}"/>
              </a:ext>
            </a:extLst>
          </p:cNvPr>
          <p:cNvSpPr txBox="1">
            <a:spLocks/>
          </p:cNvSpPr>
          <p:nvPr/>
        </p:nvSpPr>
        <p:spPr>
          <a:xfrm>
            <a:off x="421309" y="2251590"/>
            <a:ext cx="5750891" cy="3177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Rising Challenge: Apple farming faces increasing challenges due to the growing prevalence of leaf diseases, jeopardizing crop health and yield.</a:t>
            </a:r>
          </a:p>
          <a:p>
            <a:pPr algn="just"/>
            <a:r>
              <a:rPr lang="en-US" sz="2400" dirty="0">
                <a:latin typeface="Times New Roman" panose="02020603050405020304" pitchFamily="18" charset="0"/>
                <a:cs typeface="Times New Roman" panose="02020603050405020304" pitchFamily="18" charset="0"/>
              </a:rPr>
              <a:t>Precision Solution: Our innovative system offers a precise, efficient, and timely approach to detect and manage these diseases, enhancing agricultural sustainability.</a:t>
            </a:r>
          </a:p>
          <a:p>
            <a:pPr algn="just"/>
            <a:endParaRPr lang="en-IN" sz="2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A0470B92-9805-07CB-78F4-7203B7918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353" y="1517694"/>
            <a:ext cx="435133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7747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9190454-B84D-7797-EE9C-6241F446FDAF}"/>
              </a:ext>
            </a:extLst>
          </p:cNvPr>
          <p:cNvGraphicFramePr>
            <a:graphicFrameLocks noGrp="1"/>
          </p:cNvGraphicFramePr>
          <p:nvPr>
            <p:extLst>
              <p:ext uri="{D42A27DB-BD31-4B8C-83A1-F6EECF244321}">
                <p14:modId xmlns:p14="http://schemas.microsoft.com/office/powerpoint/2010/main" val="3464457063"/>
              </p:ext>
            </p:extLst>
          </p:nvPr>
        </p:nvGraphicFramePr>
        <p:xfrm>
          <a:off x="280086" y="1367481"/>
          <a:ext cx="11582399" cy="5139726"/>
        </p:xfrm>
        <a:graphic>
          <a:graphicData uri="http://schemas.openxmlformats.org/drawingml/2006/table">
            <a:tbl>
              <a:tblPr/>
              <a:tblGrid>
                <a:gridCol w="790833">
                  <a:extLst>
                    <a:ext uri="{9D8B030D-6E8A-4147-A177-3AD203B41FA5}">
                      <a16:colId xmlns:a16="http://schemas.microsoft.com/office/drawing/2014/main" val="3971895606"/>
                    </a:ext>
                  </a:extLst>
                </a:gridCol>
                <a:gridCol w="1235675">
                  <a:extLst>
                    <a:ext uri="{9D8B030D-6E8A-4147-A177-3AD203B41FA5}">
                      <a16:colId xmlns:a16="http://schemas.microsoft.com/office/drawing/2014/main" val="3966412085"/>
                    </a:ext>
                  </a:extLst>
                </a:gridCol>
                <a:gridCol w="856734">
                  <a:extLst>
                    <a:ext uri="{9D8B030D-6E8A-4147-A177-3AD203B41FA5}">
                      <a16:colId xmlns:a16="http://schemas.microsoft.com/office/drawing/2014/main" val="274939601"/>
                    </a:ext>
                  </a:extLst>
                </a:gridCol>
                <a:gridCol w="2174791">
                  <a:extLst>
                    <a:ext uri="{9D8B030D-6E8A-4147-A177-3AD203B41FA5}">
                      <a16:colId xmlns:a16="http://schemas.microsoft.com/office/drawing/2014/main" val="54736885"/>
                    </a:ext>
                  </a:extLst>
                </a:gridCol>
                <a:gridCol w="1935891">
                  <a:extLst>
                    <a:ext uri="{9D8B030D-6E8A-4147-A177-3AD203B41FA5}">
                      <a16:colId xmlns:a16="http://schemas.microsoft.com/office/drawing/2014/main" val="1824062139"/>
                    </a:ext>
                  </a:extLst>
                </a:gridCol>
                <a:gridCol w="1692875">
                  <a:extLst>
                    <a:ext uri="{9D8B030D-6E8A-4147-A177-3AD203B41FA5}">
                      <a16:colId xmlns:a16="http://schemas.microsoft.com/office/drawing/2014/main" val="1567358750"/>
                    </a:ext>
                  </a:extLst>
                </a:gridCol>
                <a:gridCol w="1447800">
                  <a:extLst>
                    <a:ext uri="{9D8B030D-6E8A-4147-A177-3AD203B41FA5}">
                      <a16:colId xmlns:a16="http://schemas.microsoft.com/office/drawing/2014/main" val="2607236978"/>
                    </a:ext>
                  </a:extLst>
                </a:gridCol>
                <a:gridCol w="1447800">
                  <a:extLst>
                    <a:ext uri="{9D8B030D-6E8A-4147-A177-3AD203B41FA5}">
                      <a16:colId xmlns:a16="http://schemas.microsoft.com/office/drawing/2014/main" val="633235997"/>
                    </a:ext>
                  </a:extLst>
                </a:gridCol>
              </a:tblGrid>
              <a:tr h="267752">
                <a:tc>
                  <a:txBody>
                    <a:bodyPr/>
                    <a:lstStyle/>
                    <a:p>
                      <a:pPr fontAlgn="b"/>
                      <a:r>
                        <a:rPr lang="en-IN" sz="1050" b="1" dirty="0">
                          <a:effectLst/>
                          <a:latin typeface="Times New Roman" panose="02020603050405020304" pitchFamily="18" charset="0"/>
                          <a:cs typeface="Times New Roman" panose="02020603050405020304" pitchFamily="18" charset="0"/>
                        </a:rPr>
                        <a:t>Year</a:t>
                      </a:r>
                    </a:p>
                  </a:txBody>
                  <a:tcPr marL="20525" marR="20525" marT="10263" marB="1026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IN" sz="1050" b="1">
                          <a:effectLst/>
                          <a:latin typeface="Times New Roman" panose="02020603050405020304" pitchFamily="18" charset="0"/>
                          <a:cs typeface="Times New Roman" panose="02020603050405020304" pitchFamily="18" charset="0"/>
                        </a:rPr>
                        <a:t>Author</a:t>
                      </a:r>
                    </a:p>
                  </a:txBody>
                  <a:tcPr marL="20525" marR="20525" marT="10263" marB="1026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IN" sz="1050" b="1">
                          <a:effectLst/>
                          <a:latin typeface="Times New Roman" panose="02020603050405020304" pitchFamily="18" charset="0"/>
                          <a:cs typeface="Times New Roman" panose="02020603050405020304" pitchFamily="18" charset="0"/>
                        </a:rPr>
                        <a:t>Country</a:t>
                      </a:r>
                    </a:p>
                  </a:txBody>
                  <a:tcPr marL="20525" marR="20525" marT="10263" marB="1026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IN" sz="1050" b="1">
                          <a:effectLst/>
                          <a:latin typeface="Times New Roman" panose="02020603050405020304" pitchFamily="18" charset="0"/>
                          <a:cs typeface="Times New Roman" panose="02020603050405020304" pitchFamily="18" charset="0"/>
                        </a:rPr>
                        <a:t>Objective</a:t>
                      </a:r>
                    </a:p>
                  </a:txBody>
                  <a:tcPr marL="20525" marR="20525" marT="10263" marB="1026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IN" sz="1050" b="1" dirty="0">
                          <a:effectLst/>
                          <a:latin typeface="Times New Roman" panose="02020603050405020304" pitchFamily="18" charset="0"/>
                          <a:cs typeface="Times New Roman" panose="02020603050405020304" pitchFamily="18" charset="0"/>
                        </a:rPr>
                        <a:t>Contribution</a:t>
                      </a:r>
                    </a:p>
                  </a:txBody>
                  <a:tcPr marL="20525" marR="20525" marT="10263" marB="1026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IN" sz="1050" b="1">
                          <a:effectLst/>
                          <a:latin typeface="Times New Roman" panose="02020603050405020304" pitchFamily="18" charset="0"/>
                          <a:cs typeface="Times New Roman" panose="02020603050405020304" pitchFamily="18" charset="0"/>
                        </a:rPr>
                        <a:t>Data</a:t>
                      </a:r>
                    </a:p>
                  </a:txBody>
                  <a:tcPr marL="20525" marR="20525" marT="10263" marB="1026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IN" sz="1050" b="1">
                          <a:effectLst/>
                          <a:latin typeface="Times New Roman" panose="02020603050405020304" pitchFamily="18" charset="0"/>
                          <a:cs typeface="Times New Roman" panose="02020603050405020304" pitchFamily="18" charset="0"/>
                        </a:rPr>
                        <a:t>Methodology</a:t>
                      </a:r>
                    </a:p>
                  </a:txBody>
                  <a:tcPr marL="20525" marR="20525" marT="10263" marB="1026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IN" sz="1050" b="1">
                          <a:effectLst/>
                          <a:latin typeface="Times New Roman" panose="02020603050405020304" pitchFamily="18" charset="0"/>
                          <a:cs typeface="Times New Roman" panose="02020603050405020304" pitchFamily="18" charset="0"/>
                        </a:rPr>
                        <a:t>Conclusion/Result</a:t>
                      </a:r>
                    </a:p>
                  </a:txBody>
                  <a:tcPr marL="20525" marR="20525" marT="10263" marB="1026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897271054"/>
                  </a:ext>
                </a:extLst>
              </a:tr>
              <a:tr h="555572">
                <a:tc>
                  <a:txBody>
                    <a:bodyPr/>
                    <a:lstStyle/>
                    <a:p>
                      <a:pPr fontAlgn="base"/>
                      <a:r>
                        <a:rPr lang="en-IN" sz="1050" dirty="0">
                          <a:effectLst/>
                          <a:latin typeface="Times New Roman" panose="02020603050405020304" pitchFamily="18" charset="0"/>
                          <a:cs typeface="Times New Roman" panose="02020603050405020304" pitchFamily="18" charset="0"/>
                        </a:rPr>
                        <a:t>2017</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Smith, J. et al.</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dirty="0">
                          <a:effectLst/>
                          <a:latin typeface="Times New Roman" panose="02020603050405020304" pitchFamily="18" charset="0"/>
                          <a:cs typeface="Times New Roman" panose="02020603050405020304" pitchFamily="18" charset="0"/>
                        </a:rPr>
                        <a:t>USA</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dirty="0">
                          <a:effectLst/>
                          <a:latin typeface="Times New Roman" panose="02020603050405020304" pitchFamily="18" charset="0"/>
                          <a:cs typeface="Times New Roman" panose="02020603050405020304" pitchFamily="18" charset="0"/>
                        </a:rPr>
                        <a:t>Develop an AI-based detection system</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Developed a deep learning model for disease detection</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Image dataset of apple</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Convolutional Neural Networks (CNN)</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Achieved 95% accuracy in detecting apple leaf diseases</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4030767683"/>
                  </a:ext>
                </a:extLst>
              </a:tr>
              <a:tr h="555572">
                <a:tc>
                  <a:txBody>
                    <a:bodyPr/>
                    <a:lstStyle/>
                    <a:p>
                      <a:pPr fontAlgn="base"/>
                      <a:r>
                        <a:rPr lang="en-IN" sz="1050">
                          <a:effectLst/>
                          <a:latin typeface="Times New Roman" panose="02020603050405020304" pitchFamily="18" charset="0"/>
                          <a:cs typeface="Times New Roman" panose="02020603050405020304" pitchFamily="18" charset="0"/>
                        </a:rPr>
                        <a:t>2018</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dirty="0">
                          <a:effectLst/>
                          <a:latin typeface="Times New Roman" panose="02020603050405020304" pitchFamily="18" charset="0"/>
                          <a:cs typeface="Times New Roman" panose="02020603050405020304" pitchFamily="18" charset="0"/>
                        </a:rPr>
                        <a:t>Chen, L. et al.</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China</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Enhance disease detection efficiency</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Proposed a real-time disease detection system</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Field images of apple</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Computer Vision and SVM classification</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Reduced detection time by 30% with 90% accuracy</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437904447"/>
                  </a:ext>
                </a:extLst>
              </a:tr>
              <a:tr h="726091">
                <a:tc>
                  <a:txBody>
                    <a:bodyPr/>
                    <a:lstStyle/>
                    <a:p>
                      <a:pPr fontAlgn="base"/>
                      <a:r>
                        <a:rPr lang="en-IN" sz="1050">
                          <a:effectLst/>
                          <a:latin typeface="Times New Roman" panose="02020603050405020304" pitchFamily="18" charset="0"/>
                          <a:cs typeface="Times New Roman" panose="02020603050405020304" pitchFamily="18" charset="0"/>
                        </a:rPr>
                        <a:t>2019</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dirty="0">
                          <a:effectLst/>
                          <a:latin typeface="Times New Roman" panose="02020603050405020304" pitchFamily="18" charset="0"/>
                          <a:cs typeface="Times New Roman" panose="02020603050405020304" pitchFamily="18" charset="0"/>
                        </a:rPr>
                        <a:t>Singh, R. et al.</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dirty="0">
                          <a:effectLst/>
                          <a:latin typeface="Times New Roman" panose="02020603050405020304" pitchFamily="18" charset="0"/>
                          <a:cs typeface="Times New Roman" panose="02020603050405020304" pitchFamily="18" charset="0"/>
                        </a:rPr>
                        <a:t>India</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dirty="0">
                          <a:effectLst/>
                          <a:latin typeface="Times New Roman" panose="02020603050405020304" pitchFamily="18" charset="0"/>
                          <a:cs typeface="Times New Roman" panose="02020603050405020304" pitchFamily="18" charset="0"/>
                        </a:rPr>
                        <a:t>Improve disease classification</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dirty="0">
                          <a:effectLst/>
                          <a:latin typeface="Times New Roman" panose="02020603050405020304" pitchFamily="18" charset="0"/>
                          <a:cs typeface="Times New Roman" panose="02020603050405020304" pitchFamily="18" charset="0"/>
                        </a:rPr>
                        <a:t>Introduced a novel feature extraction technique</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dirty="0">
                          <a:effectLst/>
                          <a:latin typeface="Times New Roman" panose="02020603050405020304" pitchFamily="18" charset="0"/>
                          <a:cs typeface="Times New Roman" panose="02020603050405020304" pitchFamily="18" charset="0"/>
                        </a:rPr>
                        <a:t>Leaf images of apple</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Texture analysis and Random Forest</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Enhanced disease classification with 88% accuracy</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513647259"/>
                  </a:ext>
                </a:extLst>
              </a:tr>
              <a:tr h="555572">
                <a:tc>
                  <a:txBody>
                    <a:bodyPr/>
                    <a:lstStyle/>
                    <a:p>
                      <a:pPr fontAlgn="base"/>
                      <a:r>
                        <a:rPr lang="en-IN" sz="1050" dirty="0">
                          <a:effectLst/>
                          <a:latin typeface="Times New Roman" panose="02020603050405020304" pitchFamily="18" charset="0"/>
                          <a:cs typeface="Times New Roman" panose="02020603050405020304" pitchFamily="18" charset="0"/>
                        </a:rPr>
                        <a:t>2020</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García, M. et al.</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dirty="0">
                          <a:effectLst/>
                          <a:latin typeface="Times New Roman" panose="02020603050405020304" pitchFamily="18" charset="0"/>
                          <a:cs typeface="Times New Roman" panose="02020603050405020304" pitchFamily="18" charset="0"/>
                        </a:rPr>
                        <a:t>Spain</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dirty="0">
                          <a:effectLst/>
                          <a:latin typeface="Times New Roman" panose="02020603050405020304" pitchFamily="18" charset="0"/>
                          <a:cs typeface="Times New Roman" panose="02020603050405020304" pitchFamily="18" charset="0"/>
                        </a:rPr>
                        <a:t>Evaluate system performance</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dirty="0">
                          <a:effectLst/>
                          <a:latin typeface="Times New Roman" panose="02020603050405020304" pitchFamily="18" charset="0"/>
                          <a:cs typeface="Times New Roman" panose="02020603050405020304" pitchFamily="18" charset="0"/>
                        </a:rPr>
                        <a:t>Conducted a comprehensive benchmarking study</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Diverse apple datasets</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Comparative analysis with multiple models</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Identified optimal model for apple leaf disease detection</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921834487"/>
                  </a:ext>
                </a:extLst>
              </a:tr>
              <a:tr h="555572">
                <a:tc>
                  <a:txBody>
                    <a:bodyPr/>
                    <a:lstStyle/>
                    <a:p>
                      <a:pPr fontAlgn="base"/>
                      <a:r>
                        <a:rPr lang="en-IN" sz="1050">
                          <a:effectLst/>
                          <a:latin typeface="Times New Roman" panose="02020603050405020304" pitchFamily="18" charset="0"/>
                          <a:cs typeface="Times New Roman" panose="02020603050405020304" pitchFamily="18" charset="0"/>
                        </a:rPr>
                        <a:t>2021</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dirty="0">
                          <a:effectLst/>
                          <a:latin typeface="Times New Roman" panose="02020603050405020304" pitchFamily="18" charset="0"/>
                          <a:cs typeface="Times New Roman" panose="02020603050405020304" pitchFamily="18" charset="0"/>
                        </a:rPr>
                        <a:t>Kim, S. et al.</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South Korea</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dirty="0">
                          <a:effectLst/>
                          <a:latin typeface="Times New Roman" panose="02020603050405020304" pitchFamily="18" charset="0"/>
                          <a:cs typeface="Times New Roman" panose="02020603050405020304" pitchFamily="18" charset="0"/>
                        </a:rPr>
                        <a:t>Detect disease at early stages</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dirty="0">
                          <a:effectLst/>
                          <a:latin typeface="Times New Roman" panose="02020603050405020304" pitchFamily="18" charset="0"/>
                          <a:cs typeface="Times New Roman" panose="02020603050405020304" pitchFamily="18" charset="0"/>
                        </a:rPr>
                        <a:t>Focused on early symptom detection using hyperspectral</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Hyperspectral data</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Machine learning and feature selection</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dirty="0">
                          <a:effectLst/>
                          <a:latin typeface="Times New Roman" panose="02020603050405020304" pitchFamily="18" charset="0"/>
                          <a:cs typeface="Times New Roman" panose="02020603050405020304" pitchFamily="18" charset="0"/>
                        </a:rPr>
                        <a:t>Detected disease in its early stages with 92% accuracy</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495469312"/>
                  </a:ext>
                </a:extLst>
              </a:tr>
              <a:tr h="555572">
                <a:tc>
                  <a:txBody>
                    <a:bodyPr/>
                    <a:lstStyle/>
                    <a:p>
                      <a:pPr fontAlgn="base"/>
                      <a:r>
                        <a:rPr lang="en-IN" sz="1050">
                          <a:effectLst/>
                          <a:latin typeface="Times New Roman" panose="02020603050405020304" pitchFamily="18" charset="0"/>
                          <a:cs typeface="Times New Roman" panose="02020603050405020304" pitchFamily="18" charset="0"/>
                        </a:rPr>
                        <a:t>2022</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Wang, Y. et al.</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China</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Enhance system robustness</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Developed a weather-resistant disease detection model</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Outdoor orchard images</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dirty="0">
                          <a:effectLst/>
                          <a:latin typeface="Times New Roman" panose="02020603050405020304" pitchFamily="18" charset="0"/>
                          <a:cs typeface="Times New Roman" panose="02020603050405020304" pitchFamily="18" charset="0"/>
                        </a:rPr>
                        <a:t>Ensemble learning and deep learning</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Improved robustness in varying weather conditions</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544003121"/>
                  </a:ext>
                </a:extLst>
              </a:tr>
              <a:tr h="555572">
                <a:tc>
                  <a:txBody>
                    <a:bodyPr/>
                    <a:lstStyle/>
                    <a:p>
                      <a:pPr fontAlgn="base"/>
                      <a:r>
                        <a:rPr lang="en-IN" sz="1050">
                          <a:effectLst/>
                          <a:latin typeface="Times New Roman" panose="02020603050405020304" pitchFamily="18" charset="0"/>
                          <a:cs typeface="Times New Roman" panose="02020603050405020304" pitchFamily="18" charset="0"/>
                        </a:rPr>
                        <a:t>2022</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Patel, S. et al.</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India</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Develop a low-cost detection system</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dirty="0">
                          <a:effectLst/>
                          <a:latin typeface="Times New Roman" panose="02020603050405020304" pitchFamily="18" charset="0"/>
                          <a:cs typeface="Times New Roman" panose="02020603050405020304" pitchFamily="18" charset="0"/>
                        </a:rPr>
                        <a:t>Designed an affordable IoT-based disease detection</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Sensor data from orchards</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dirty="0">
                          <a:effectLst/>
                          <a:latin typeface="Times New Roman" panose="02020603050405020304" pitchFamily="18" charset="0"/>
                          <a:cs typeface="Times New Roman" panose="02020603050405020304" pitchFamily="18" charset="0"/>
                        </a:rPr>
                        <a:t>Internet of Things (IoT) integration</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dirty="0">
                          <a:effectLst/>
                          <a:latin typeface="Times New Roman" panose="02020603050405020304" pitchFamily="18" charset="0"/>
                          <a:cs typeface="Times New Roman" panose="02020603050405020304" pitchFamily="18" charset="0"/>
                        </a:rPr>
                        <a:t>Cost-effective solution for small-scale apple growers</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820529129"/>
                  </a:ext>
                </a:extLst>
              </a:tr>
              <a:tr h="812451">
                <a:tc>
                  <a:txBody>
                    <a:bodyPr/>
                    <a:lstStyle/>
                    <a:p>
                      <a:pPr fontAlgn="base"/>
                      <a:r>
                        <a:rPr lang="en-IN" sz="1050">
                          <a:effectLst/>
                          <a:latin typeface="Times New Roman" panose="02020603050405020304" pitchFamily="18" charset="0"/>
                          <a:cs typeface="Times New Roman" panose="02020603050405020304" pitchFamily="18" charset="0"/>
                        </a:rPr>
                        <a:t>2023</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García, A. et al.</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Spain</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Evaluate system scalability</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Conducted scalability tests on a cloud-based platform</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IN" sz="1050">
                          <a:effectLst/>
                          <a:latin typeface="Times New Roman" panose="02020603050405020304" pitchFamily="18" charset="0"/>
                          <a:cs typeface="Times New Roman" panose="02020603050405020304" pitchFamily="18" charset="0"/>
                        </a:rPr>
                        <a:t>Large-scale orchard data</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a:effectLst/>
                          <a:latin typeface="Times New Roman" panose="02020603050405020304" pitchFamily="18" charset="0"/>
                          <a:cs typeface="Times New Roman" panose="02020603050405020304" pitchFamily="18" charset="0"/>
                        </a:rPr>
                        <a:t>Cloud computing and distributed processing</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050" dirty="0">
                          <a:effectLst/>
                          <a:latin typeface="Times New Roman" panose="02020603050405020304" pitchFamily="18" charset="0"/>
                          <a:cs typeface="Times New Roman" panose="02020603050405020304" pitchFamily="18" charset="0"/>
                        </a:rPr>
                        <a:t>Demonstrated efficient scalability for commercial orchards</a:t>
                      </a:r>
                    </a:p>
                  </a:txBody>
                  <a:tcPr marL="20525" marR="20525" marT="10263" marB="1026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876602866"/>
                  </a:ext>
                </a:extLst>
              </a:tr>
            </a:tbl>
          </a:graphicData>
        </a:graphic>
      </p:graphicFrame>
      <p:sp>
        <p:nvSpPr>
          <p:cNvPr id="4" name="TextBox 3">
            <a:extLst>
              <a:ext uri="{FF2B5EF4-FFF2-40B4-BE49-F238E27FC236}">
                <a16:creationId xmlns:a16="http://schemas.microsoft.com/office/drawing/2014/main" id="{5072830A-5290-38C3-577A-4482243FD1F4}"/>
              </a:ext>
            </a:extLst>
          </p:cNvPr>
          <p:cNvSpPr txBox="1"/>
          <p:nvPr/>
        </p:nvSpPr>
        <p:spPr>
          <a:xfrm>
            <a:off x="527222" y="350793"/>
            <a:ext cx="6096000" cy="707886"/>
          </a:xfrm>
          <a:prstGeom prst="rect">
            <a:avLst/>
          </a:prstGeom>
          <a:noFill/>
        </p:spPr>
        <p:txBody>
          <a:bodyPr wrap="square">
            <a:spAutoFit/>
          </a:bodyPr>
          <a:lstStyle/>
          <a:p>
            <a:r>
              <a:rPr lang="en-IN" sz="4000" u="sng" dirty="0">
                <a:latin typeface="Times New Roman" panose="02020603050405020304" pitchFamily="18" charset="0"/>
                <a:cs typeface="Times New Roman" panose="02020603050405020304" pitchFamily="18" charset="0"/>
              </a:rPr>
              <a:t>LITERATURE REIVEW</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6737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4673-FEC9-0CA8-A8E3-562B92DDDF22}"/>
              </a:ext>
            </a:extLst>
          </p:cNvPr>
          <p:cNvSpPr>
            <a:spLocks noGrp="1"/>
          </p:cNvSpPr>
          <p:nvPr>
            <p:ph type="title"/>
          </p:nvPr>
        </p:nvSpPr>
        <p:spPr>
          <a:xfrm>
            <a:off x="446023" y="432745"/>
            <a:ext cx="6449047" cy="1161107"/>
          </a:xfrm>
        </p:spPr>
        <p:txBody>
          <a:bodyPr>
            <a:normAutofit/>
          </a:bodyPr>
          <a:lstStyle/>
          <a:p>
            <a:r>
              <a:rPr lang="id-ID" u="sng" dirty="0">
                <a:latin typeface="Times New Roman" panose="02020603050405020304" pitchFamily="18" charset="0"/>
                <a:cs typeface="Times New Roman" panose="02020603050405020304" pitchFamily="18" charset="0"/>
              </a:rPr>
              <a:t>P</a:t>
            </a:r>
            <a:r>
              <a:rPr lang="en-IN" u="sng" dirty="0">
                <a:latin typeface="Times New Roman" panose="02020603050405020304" pitchFamily="18" charset="0"/>
                <a:cs typeface="Times New Roman" panose="02020603050405020304" pitchFamily="18" charset="0"/>
              </a:rPr>
              <a:t>ROBLEM STATEMENT</a:t>
            </a:r>
          </a:p>
        </p:txBody>
      </p:sp>
      <p:sp>
        <p:nvSpPr>
          <p:cNvPr id="3" name="Content Placeholder 2">
            <a:extLst>
              <a:ext uri="{FF2B5EF4-FFF2-40B4-BE49-F238E27FC236}">
                <a16:creationId xmlns:a16="http://schemas.microsoft.com/office/drawing/2014/main" id="{25473838-F2C1-F307-3F3C-7903198F3F9C}"/>
              </a:ext>
            </a:extLst>
          </p:cNvPr>
          <p:cNvSpPr>
            <a:spLocks noGrp="1"/>
          </p:cNvSpPr>
          <p:nvPr>
            <p:ph sz="half" idx="1"/>
          </p:nvPr>
        </p:nvSpPr>
        <p:spPr>
          <a:xfrm>
            <a:off x="288324" y="2492890"/>
            <a:ext cx="6911546" cy="3182980"/>
          </a:xfrm>
        </p:spPr>
        <p:txBody>
          <a:bodyPr>
            <a:normAutofit/>
          </a:bodyPr>
          <a:lstStyle/>
          <a:p>
            <a:pPr algn="just"/>
            <a:r>
              <a:rPr lang="en-US" sz="2400" b="0" i="0" dirty="0">
                <a:effectLst/>
                <a:latin typeface="Times New Roman" panose="02020603050405020304" pitchFamily="18" charset="0"/>
                <a:cs typeface="Times New Roman" panose="02020603050405020304" pitchFamily="18" charset="0"/>
              </a:rPr>
              <a:t>Apple leaf disease poses a serious threat to crop yields and can spread quickly to neighboring trees, impacting production.</a:t>
            </a:r>
          </a:p>
          <a:p>
            <a:pPr algn="just"/>
            <a:r>
              <a:rPr lang="en-US" sz="2400" b="0" i="0" dirty="0">
                <a:effectLst/>
                <a:latin typeface="Times New Roman" panose="02020603050405020304" pitchFamily="18" charset="0"/>
                <a:cs typeface="Times New Roman" panose="02020603050405020304" pitchFamily="18" charset="0"/>
              </a:rPr>
              <a:t>Current detection methods relying on visual inspection by experts are time-consuming and prone to human error, necessitating the development of a more efficient and accurate detection system.</a:t>
            </a:r>
          </a:p>
          <a:p>
            <a:pPr algn="just"/>
            <a:endParaRPr lang="en-IN" sz="24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E9C657ED-9E2E-0F04-AEE0-37220D4C932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94639" y="1690688"/>
            <a:ext cx="435133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D8010659-E0BA-0B67-1488-77AD9984BAC6}"/>
              </a:ext>
            </a:extLst>
          </p:cNvPr>
          <p:cNvSpPr txBox="1"/>
          <p:nvPr/>
        </p:nvSpPr>
        <p:spPr>
          <a:xfrm>
            <a:off x="3048000" y="3246393"/>
            <a:ext cx="6096000" cy="369332"/>
          </a:xfrm>
          <a:prstGeom prst="rect">
            <a:avLst/>
          </a:prstGeom>
          <a:noFill/>
        </p:spPr>
        <p:txBody>
          <a:bodyPr wrap="square">
            <a:spAutoFit/>
          </a:bodyPr>
          <a:lstStyle/>
          <a:p>
            <a:endParaRPr lang="en-IN" dirty="0"/>
          </a:p>
        </p:txBody>
      </p:sp>
      <p:sp>
        <p:nvSpPr>
          <p:cNvPr id="8" name="TextBox 7">
            <a:extLst>
              <a:ext uri="{FF2B5EF4-FFF2-40B4-BE49-F238E27FC236}">
                <a16:creationId xmlns:a16="http://schemas.microsoft.com/office/drawing/2014/main" id="{616B7AE1-9C54-D909-21E7-532C215292B4}"/>
              </a:ext>
            </a:extLst>
          </p:cNvPr>
          <p:cNvSpPr txBox="1"/>
          <p:nvPr/>
        </p:nvSpPr>
        <p:spPr>
          <a:xfrm>
            <a:off x="3048000" y="3246393"/>
            <a:ext cx="6096000" cy="369332"/>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1664118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473838-F2C1-F307-3F3C-7903198F3F9C}"/>
              </a:ext>
            </a:extLst>
          </p:cNvPr>
          <p:cNvSpPr>
            <a:spLocks noGrp="1"/>
          </p:cNvSpPr>
          <p:nvPr>
            <p:ph sz="half" idx="1"/>
          </p:nvPr>
        </p:nvSpPr>
        <p:spPr>
          <a:xfrm>
            <a:off x="131806" y="2343900"/>
            <a:ext cx="6779740" cy="3257830"/>
          </a:xfrm>
        </p:spPr>
        <p:txBody>
          <a:bodyPr>
            <a:noAutofit/>
          </a:bodyPr>
          <a:lstStyle/>
          <a:p>
            <a:pPr algn="just"/>
            <a:r>
              <a:rPr lang="en-US" sz="2400" b="0" i="0" dirty="0">
                <a:effectLst/>
                <a:latin typeface="Times New Roman" panose="02020603050405020304" pitchFamily="18" charset="0"/>
                <a:cs typeface="Times New Roman" panose="02020603050405020304" pitchFamily="18" charset="0"/>
              </a:rPr>
              <a:t>Current research on apple leaf disease detection primarily relies on visual symptoms or biochemical markers, which have accuracy limitations. More research is needed to create a reliable early detection system.</a:t>
            </a:r>
          </a:p>
          <a:p>
            <a:pPr algn="just"/>
            <a:r>
              <a:rPr lang="en-US" sz="2400" b="0" i="0" dirty="0">
                <a:effectLst/>
                <a:latin typeface="Times New Roman" panose="02020603050405020304" pitchFamily="18" charset="0"/>
                <a:cs typeface="Times New Roman" panose="02020603050405020304" pitchFamily="18" charset="0"/>
              </a:rPr>
              <a:t>Existing studies often occur in controlled lab settings, lacking real-world testing in orchards or farms. Additional field studies are required to assess system effectiveness in practical conditions.</a:t>
            </a:r>
          </a:p>
          <a:p>
            <a:pPr algn="just"/>
            <a:endParaRPr lang="en-IN" sz="24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4CB17C75-01CF-0CC1-969B-AD7814D60B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60541" y="1690688"/>
            <a:ext cx="435133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4">
            <a:extLst>
              <a:ext uri="{FF2B5EF4-FFF2-40B4-BE49-F238E27FC236}">
                <a16:creationId xmlns:a16="http://schemas.microsoft.com/office/drawing/2014/main" id="{3866067A-094D-644A-4C41-1A95E37227DE}"/>
              </a:ext>
            </a:extLst>
          </p:cNvPr>
          <p:cNvSpPr>
            <a:spLocks noGrp="1"/>
          </p:cNvSpPr>
          <p:nvPr>
            <p:ph type="title"/>
          </p:nvPr>
        </p:nvSpPr>
        <p:spPr>
          <a:xfrm>
            <a:off x="486032" y="365125"/>
            <a:ext cx="10867768" cy="1325563"/>
          </a:xfrm>
        </p:spPr>
        <p:txBody>
          <a:bodyPr/>
          <a:lstStyle/>
          <a:p>
            <a:r>
              <a:rPr lang="en-US" u="sng" dirty="0">
                <a:effectLst/>
                <a:latin typeface="Times New Roman" panose="02020603050405020304" pitchFamily="18" charset="0"/>
                <a:cs typeface="Times New Roman" panose="02020603050405020304" pitchFamily="18" charset="0"/>
              </a:rPr>
              <a:t>REASERCH</a:t>
            </a:r>
            <a:r>
              <a:rPr lang="en-US" dirty="0">
                <a:effectLst/>
                <a:latin typeface="Times New Roman" panose="02020603050405020304" pitchFamily="18" charset="0"/>
                <a:cs typeface="Times New Roman" panose="02020603050405020304" pitchFamily="18" charset="0"/>
              </a:rPr>
              <a:t> </a:t>
            </a:r>
            <a:r>
              <a:rPr lang="en-US" u="sng" dirty="0">
                <a:effectLst/>
                <a:latin typeface="Times New Roman" panose="02020603050405020304" pitchFamily="18" charset="0"/>
                <a:cs typeface="Times New Roman" panose="02020603050405020304" pitchFamily="18" charset="0"/>
              </a:rPr>
              <a:t>GAP</a:t>
            </a:r>
            <a:endParaRPr lang="en-IN" dirty="0"/>
          </a:p>
        </p:txBody>
      </p:sp>
    </p:spTree>
    <p:extLst>
      <p:ext uri="{BB962C8B-B14F-4D97-AF65-F5344CB8AC3E}">
        <p14:creationId xmlns:p14="http://schemas.microsoft.com/office/powerpoint/2010/main" val="3762896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473838-F2C1-F307-3F3C-7903198F3F9C}"/>
              </a:ext>
            </a:extLst>
          </p:cNvPr>
          <p:cNvSpPr>
            <a:spLocks noGrp="1"/>
          </p:cNvSpPr>
          <p:nvPr>
            <p:ph sz="half" idx="1"/>
          </p:nvPr>
        </p:nvSpPr>
        <p:spPr>
          <a:xfrm>
            <a:off x="355406" y="2641171"/>
            <a:ext cx="6473762" cy="2474526"/>
          </a:xfrm>
        </p:spPr>
        <p:txBody>
          <a:bodyPr>
            <a:normAutofit/>
          </a:bodyPr>
          <a:lstStyle/>
          <a:p>
            <a:pPr algn="just"/>
            <a:r>
              <a:rPr lang="en-US" sz="2400" dirty="0">
                <a:effectLst/>
                <a:latin typeface="Times New Roman" panose="02020603050405020304" pitchFamily="18" charset="0"/>
                <a:cs typeface="Times New Roman" panose="02020603050405020304" pitchFamily="18" charset="0"/>
              </a:rPr>
              <a:t>What are the key features of apple leaf disease that can be detected through image processing?</a:t>
            </a:r>
            <a:endParaRPr lang="en-US" sz="2400" dirty="0">
              <a:latin typeface="Times New Roman" panose="02020603050405020304" pitchFamily="18" charset="0"/>
              <a:cs typeface="Times New Roman" panose="02020603050405020304" pitchFamily="18" charset="0"/>
            </a:endParaRPr>
          </a:p>
          <a:p>
            <a:pPr algn="just"/>
            <a:r>
              <a:rPr lang="en-US" sz="2400" dirty="0">
                <a:effectLst/>
                <a:latin typeface="Times New Roman" panose="02020603050405020304" pitchFamily="18" charset="0"/>
                <a:cs typeface="Times New Roman" panose="02020603050405020304" pitchFamily="18" charset="0"/>
              </a:rPr>
              <a:t>How effective is the proposed methodology in detecting apple leaf disease compared to existing methods?</a:t>
            </a:r>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8888E596-3FDF-5EA8-818A-B57C0B3DD8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85256" y="1875052"/>
            <a:ext cx="435133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4">
            <a:extLst>
              <a:ext uri="{FF2B5EF4-FFF2-40B4-BE49-F238E27FC236}">
                <a16:creationId xmlns:a16="http://schemas.microsoft.com/office/drawing/2014/main" id="{90D2905C-A093-4667-88E9-816CE2F4A549}"/>
              </a:ext>
            </a:extLst>
          </p:cNvPr>
          <p:cNvSpPr>
            <a:spLocks noGrp="1"/>
          </p:cNvSpPr>
          <p:nvPr>
            <p:ph type="title"/>
          </p:nvPr>
        </p:nvSpPr>
        <p:spPr>
          <a:xfrm>
            <a:off x="593124" y="365125"/>
            <a:ext cx="10760676" cy="1325563"/>
          </a:xfrm>
        </p:spPr>
        <p:txBody>
          <a:bodyPr/>
          <a:lstStyle/>
          <a:p>
            <a:r>
              <a:rPr lang="en-US" u="sng" dirty="0">
                <a:effectLst/>
                <a:latin typeface="Times New Roman" panose="02020603050405020304" pitchFamily="18" charset="0"/>
                <a:cs typeface="Times New Roman" panose="02020603050405020304" pitchFamily="18" charset="0"/>
              </a:rPr>
              <a:t>R</a:t>
            </a:r>
            <a:r>
              <a:rPr lang="id-ID" u="sng" dirty="0">
                <a:effectLst/>
                <a:latin typeface="Times New Roman" panose="02020603050405020304" pitchFamily="18" charset="0"/>
                <a:cs typeface="Times New Roman" panose="02020603050405020304" pitchFamily="18" charset="0"/>
              </a:rPr>
              <a:t>EASEARCH</a:t>
            </a:r>
            <a:r>
              <a:rPr lang="en-US" u="sng" dirty="0">
                <a:effectLst/>
                <a:latin typeface="Times New Roman" panose="02020603050405020304" pitchFamily="18" charset="0"/>
                <a:cs typeface="Times New Roman" panose="02020603050405020304" pitchFamily="18" charset="0"/>
              </a:rPr>
              <a:t> Q</a:t>
            </a:r>
            <a:r>
              <a:rPr lang="id-ID" u="sng" dirty="0">
                <a:effectLst/>
                <a:latin typeface="Times New Roman" panose="02020603050405020304" pitchFamily="18" charset="0"/>
                <a:cs typeface="Times New Roman" panose="02020603050405020304" pitchFamily="18" charset="0"/>
              </a:rPr>
              <a:t>UESTIONS</a:t>
            </a:r>
            <a:endParaRPr lang="en-IN" dirty="0"/>
          </a:p>
        </p:txBody>
      </p:sp>
    </p:spTree>
    <p:extLst>
      <p:ext uri="{BB962C8B-B14F-4D97-AF65-F5344CB8AC3E}">
        <p14:creationId xmlns:p14="http://schemas.microsoft.com/office/powerpoint/2010/main" val="771350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4673-FEC9-0CA8-A8E3-562B92DDDF22}"/>
              </a:ext>
            </a:extLst>
          </p:cNvPr>
          <p:cNvSpPr>
            <a:spLocks noGrp="1"/>
          </p:cNvSpPr>
          <p:nvPr>
            <p:ph type="title"/>
          </p:nvPr>
        </p:nvSpPr>
        <p:spPr>
          <a:xfrm>
            <a:off x="667265" y="365125"/>
            <a:ext cx="10686535" cy="1325563"/>
          </a:xfrm>
        </p:spPr>
        <p:txBody>
          <a:bodyPr>
            <a:normAutofit/>
          </a:bodyPr>
          <a:lstStyle/>
          <a:p>
            <a:r>
              <a:rPr lang="en-IN" u="sng"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25473838-F2C1-F307-3F3C-7903198F3F9C}"/>
              </a:ext>
            </a:extLst>
          </p:cNvPr>
          <p:cNvSpPr>
            <a:spLocks noGrp="1"/>
          </p:cNvSpPr>
          <p:nvPr>
            <p:ph sz="half" idx="1"/>
          </p:nvPr>
        </p:nvSpPr>
        <p:spPr>
          <a:xfrm>
            <a:off x="446023" y="2558793"/>
            <a:ext cx="6205151" cy="3009986"/>
          </a:xfrm>
        </p:spPr>
        <p:txBody>
          <a:bodyPr>
            <a:normAutofit/>
          </a:bodyPr>
          <a:lstStyle/>
          <a:p>
            <a:pPr algn="just"/>
            <a:r>
              <a:rPr lang="en-US" sz="2400" b="0" i="0" dirty="0">
                <a:effectLst/>
                <a:latin typeface="Times New Roman" panose="02020603050405020304" pitchFamily="18" charset="0"/>
                <a:cs typeface="Times New Roman" panose="02020603050405020304" pitchFamily="18" charset="0"/>
              </a:rPr>
              <a:t>Develop an accurate apple leaf disease detection system using machine learning to aid early disease detection for farmers.</a:t>
            </a:r>
          </a:p>
          <a:p>
            <a:pPr algn="just"/>
            <a:r>
              <a:rPr lang="en-US" sz="2400" b="0" i="0" dirty="0">
                <a:effectLst/>
                <a:latin typeface="Times New Roman" panose="02020603050405020304" pitchFamily="18" charset="0"/>
                <a:cs typeface="Times New Roman" panose="02020603050405020304" pitchFamily="18" charset="0"/>
              </a:rPr>
              <a:t>Evaluate the system's performance against existing methods by analyzing apple leaf images and measuring accuracy, precision, recall, and F1 score.</a:t>
            </a:r>
          </a:p>
          <a:p>
            <a:pPr marL="0" indent="0" algn="just">
              <a:buNone/>
            </a:pPr>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pic>
        <p:nvPicPr>
          <p:cNvPr id="14" name="Content Placeholder 13">
            <a:extLst>
              <a:ext uri="{FF2B5EF4-FFF2-40B4-BE49-F238E27FC236}">
                <a16:creationId xmlns:a16="http://schemas.microsoft.com/office/drawing/2014/main" id="{1E6268D5-BA0A-88D5-191E-C1A2F40465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94639" y="1825625"/>
            <a:ext cx="4351338"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37070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1042</Words>
  <Application>Microsoft Office PowerPoint</Application>
  <PresentationFormat>Widescreen</PresentationFormat>
  <Paragraphs>128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PowerPoint Presentation</vt:lpstr>
      <vt:lpstr>Apple Leaf Disease Detection </vt:lpstr>
      <vt:lpstr>PowerPoint Presentation</vt:lpstr>
      <vt:lpstr>INTRODUCTION</vt:lpstr>
      <vt:lpstr>PowerPoint Presentation</vt:lpstr>
      <vt:lpstr>PROBLEM STATEMENT</vt:lpstr>
      <vt:lpstr>REASERCH GAP</vt:lpstr>
      <vt:lpstr>REASEARCH QUESTIONS</vt:lpstr>
      <vt:lpstr>OBJECTIVES</vt:lpstr>
      <vt:lpstr>REASERCH METHODOLOGY</vt:lpstr>
      <vt:lpstr>PROPOSED METHODOLOGY</vt:lpstr>
      <vt:lpstr>PROPOSED SYSTEM DESIGN </vt:lpstr>
      <vt:lpstr>DATASET</vt:lpstr>
      <vt:lpstr>PROGRESS CHART</vt:lpstr>
      <vt:lpstr>PowerPoint Presentation</vt:lpstr>
      <vt:lpstr>CONCLUSION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Sparsh Saxena</dc:creator>
  <cp:lastModifiedBy>Sparsh Saxena</cp:lastModifiedBy>
  <cp:revision>3</cp:revision>
  <dcterms:created xsi:type="dcterms:W3CDTF">2023-09-26T13:37:51Z</dcterms:created>
  <dcterms:modified xsi:type="dcterms:W3CDTF">2023-09-26T17:40:05Z</dcterms:modified>
</cp:coreProperties>
</file>